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7" r:id="rId12"/>
    <p:sldId id="274" r:id="rId14"/>
    <p:sldId id="275" r:id="rId15"/>
    <p:sldId id="276" r:id="rId16"/>
    <p:sldId id="277" r:id="rId17"/>
    <p:sldId id="449" r:id="rId18"/>
    <p:sldId id="278" r:id="rId19"/>
    <p:sldId id="265" r:id="rId20"/>
    <p:sldId id="268" r:id="rId21"/>
    <p:sldId id="272" r:id="rId22"/>
    <p:sldId id="280" r:id="rId23"/>
    <p:sldId id="282" r:id="rId24"/>
    <p:sldId id="283" r:id="rId25"/>
    <p:sldId id="419" r:id="rId26"/>
    <p:sldId id="285" r:id="rId27"/>
    <p:sldId id="286" r:id="rId28"/>
    <p:sldId id="454" r:id="rId29"/>
    <p:sldId id="281" r:id="rId30"/>
    <p:sldId id="450" r:id="rId31"/>
    <p:sldId id="451" r:id="rId32"/>
    <p:sldId id="287" r:id="rId33"/>
    <p:sldId id="269" r:id="rId34"/>
    <p:sldId id="310" r:id="rId35"/>
    <p:sldId id="266" r:id="rId36"/>
    <p:sldId id="291" r:id="rId37"/>
    <p:sldId id="292" r:id="rId38"/>
    <p:sldId id="349" r:id="rId39"/>
    <p:sldId id="288" r:id="rId40"/>
    <p:sldId id="452" r:id="rId41"/>
    <p:sldId id="297" r:id="rId42"/>
    <p:sldId id="453" r:id="rId43"/>
    <p:sldId id="455" r:id="rId44"/>
    <p:sldId id="456" r:id="rId45"/>
    <p:sldId id="457" r:id="rId46"/>
    <p:sldId id="458" r:id="rId47"/>
    <p:sldId id="459" r:id="rId48"/>
    <p:sldId id="460" r:id="rId49"/>
    <p:sldId id="461" r:id="rId50"/>
    <p:sldId id="462" r:id="rId51"/>
    <p:sldId id="463" r:id="rId52"/>
    <p:sldId id="464" r:id="rId53"/>
    <p:sldId id="465" r:id="rId54"/>
    <p:sldId id="377" r:id="rId55"/>
    <p:sldId id="293" r:id="rId56"/>
    <p:sldId id="467" r:id="rId57"/>
    <p:sldId id="466" r:id="rId58"/>
    <p:sldId id="289" r:id="rId59"/>
    <p:sldId id="290" r:id="rId60"/>
    <p:sldId id="298" r:id="rId61"/>
    <p:sldId id="299" r:id="rId62"/>
    <p:sldId id="300" r:id="rId63"/>
    <p:sldId id="301" r:id="rId64"/>
    <p:sldId id="302" r:id="rId65"/>
    <p:sldId id="303" r:id="rId66"/>
  </p:sldIdLst>
  <p:sldSz cx="12192000" cy="6858000"/>
  <p:notesSz cx="6858000" cy="9144000"/>
  <p:custDataLst>
    <p:tags r:id="rId7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7AE"/>
    <a:srgbClr val="683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1" Type="http://schemas.openxmlformats.org/officeDocument/2006/relationships/tags" Target="tags/tag226.xml"/><Relationship Id="rId70" Type="http://schemas.openxmlformats.org/officeDocument/2006/relationships/commentAuthors" Target="commentAuthors.xml"/><Relationship Id="rId7" Type="http://schemas.openxmlformats.org/officeDocument/2006/relationships/slide" Target="slides/slide5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image" Target="../media/image2.png"/><Relationship Id="rId4" Type="http://schemas.openxmlformats.org/officeDocument/2006/relationships/tags" Target="../tags/tag73.xml"/><Relationship Id="rId3" Type="http://schemas.openxmlformats.org/officeDocument/2006/relationships/image" Target="../media/image1.png"/><Relationship Id="rId2" Type="http://schemas.openxmlformats.org/officeDocument/2006/relationships/tags" Target="../tags/tag72.xml"/><Relationship Id="rId10" Type="http://schemas.openxmlformats.org/officeDocument/2006/relationships/tags" Target="../tags/tag78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image" Target="../media/image3.png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0" Type="http://schemas.openxmlformats.org/officeDocument/2006/relationships/tags" Target="../tags/tag119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7008" y="0"/>
            <a:ext cx="5614992" cy="32901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681359"/>
            <a:ext cx="3669684" cy="3176642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9"/>
            </p:custDataLst>
          </p:nvPr>
        </p:nvCxnSpPr>
        <p:spPr>
          <a:xfrm>
            <a:off x="5968738" y="3778836"/>
            <a:ext cx="254524" cy="0"/>
          </a:xfrm>
          <a:prstGeom prst="line">
            <a:avLst/>
          </a:prstGeom>
          <a:ln w="22225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10"/>
            </p:custDataLst>
          </p:nvPr>
        </p:nvSpPr>
        <p:spPr>
          <a:xfrm>
            <a:off x="1524000" y="1384299"/>
            <a:ext cx="9144000" cy="1935163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11"/>
            </p:custDataLst>
          </p:nvPr>
        </p:nvSpPr>
        <p:spPr>
          <a:xfrm>
            <a:off x="1524000" y="3357562"/>
            <a:ext cx="9144000" cy="42127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7008" y="0"/>
            <a:ext cx="5614992" cy="32901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681359"/>
            <a:ext cx="3669684" cy="31766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200" y="2258219"/>
            <a:ext cx="10515600" cy="1325563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838200" y="3721100"/>
            <a:ext cx="10515600" cy="11938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通用">
    <p:bg>
      <p:bgPr>
        <a:gradFill>
          <a:gsLst>
            <a:gs pos="0">
              <a:schemeClr val="bg2"/>
            </a:gs>
            <a:gs pos="100000">
              <a:schemeClr val="tx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0" y="3945890"/>
            <a:ext cx="2783840" cy="241046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相框">
    <p:bg>
      <p:bgPr>
        <a:gradFill>
          <a:gsLst>
            <a:gs pos="0">
              <a:schemeClr val="bg2"/>
            </a:gs>
            <a:gs pos="100000">
              <a:schemeClr val="tx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FD0CB"/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FD0CB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FD0CB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FD0CB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CFD0CB"/>
              </a:gs>
            </a:gsLst>
            <a:path path="circle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681359"/>
            <a:ext cx="3669684" cy="31766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3454448" y="941838"/>
            <a:ext cx="5283104" cy="4974324"/>
            <a:chOff x="2996684" y="510829"/>
            <a:chExt cx="6198632" cy="5836342"/>
          </a:xfrm>
          <a:solidFill>
            <a:schemeClr val="tx2">
              <a:lumMod val="90000"/>
            </a:schemeClr>
          </a:solidFill>
        </p:grpSpPr>
        <p:grpSp>
          <p:nvGrpSpPr>
            <p:cNvPr id="8" name="Group 262"/>
            <p:cNvGrpSpPr>
              <a:grpSpLocks noChangeAspect="1"/>
            </p:cNvGrpSpPr>
            <p:nvPr/>
          </p:nvGrpSpPr>
          <p:grpSpPr bwMode="auto">
            <a:xfrm>
              <a:off x="2996684" y="510829"/>
              <a:ext cx="6198632" cy="5836342"/>
              <a:chOff x="1872" y="352"/>
              <a:chExt cx="3901" cy="3673"/>
            </a:xfrm>
            <a:grpFill/>
          </p:grpSpPr>
          <p:sp>
            <p:nvSpPr>
              <p:cNvPr id="10" name="Freeform 263"/>
              <p:cNvSpPr/>
              <p:nvPr>
                <p:custDataLst>
                  <p:tags r:id="rId3"/>
                </p:custDataLst>
              </p:nvPr>
            </p:nvSpPr>
            <p:spPr bwMode="auto">
              <a:xfrm>
                <a:off x="1872" y="737"/>
                <a:ext cx="3901" cy="3288"/>
              </a:xfrm>
              <a:custGeom>
                <a:avLst/>
                <a:gdLst>
                  <a:gd name="T0" fmla="*/ 3772 w 4364"/>
                  <a:gd name="T1" fmla="*/ 0 h 3678"/>
                  <a:gd name="T2" fmla="*/ 3760 w 4364"/>
                  <a:gd name="T3" fmla="*/ 15 h 3678"/>
                  <a:gd name="T4" fmla="*/ 4346 w 4364"/>
                  <a:gd name="T5" fmla="*/ 1496 h 3678"/>
                  <a:gd name="T6" fmla="*/ 3712 w 4364"/>
                  <a:gd name="T7" fmla="*/ 3026 h 3678"/>
                  <a:gd name="T8" fmla="*/ 2182 w 4364"/>
                  <a:gd name="T9" fmla="*/ 3659 h 3678"/>
                  <a:gd name="T10" fmla="*/ 652 w 4364"/>
                  <a:gd name="T11" fmla="*/ 3026 h 3678"/>
                  <a:gd name="T12" fmla="*/ 18 w 4364"/>
                  <a:gd name="T13" fmla="*/ 1496 h 3678"/>
                  <a:gd name="T14" fmla="*/ 602 w 4364"/>
                  <a:gd name="T15" fmla="*/ 17 h 3678"/>
                  <a:gd name="T16" fmla="*/ 587 w 4364"/>
                  <a:gd name="T17" fmla="*/ 6 h 3678"/>
                  <a:gd name="T18" fmla="*/ 0 w 4364"/>
                  <a:gd name="T19" fmla="*/ 1496 h 3678"/>
                  <a:gd name="T20" fmla="*/ 639 w 4364"/>
                  <a:gd name="T21" fmla="*/ 3039 h 3678"/>
                  <a:gd name="T22" fmla="*/ 2182 w 4364"/>
                  <a:gd name="T23" fmla="*/ 3678 h 3678"/>
                  <a:gd name="T24" fmla="*/ 3725 w 4364"/>
                  <a:gd name="T25" fmla="*/ 3039 h 3678"/>
                  <a:gd name="T26" fmla="*/ 4364 w 4364"/>
                  <a:gd name="T27" fmla="*/ 1496 h 3678"/>
                  <a:gd name="T28" fmla="*/ 3772 w 4364"/>
                  <a:gd name="T29" fmla="*/ 0 h 3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364" h="3678">
                    <a:moveTo>
                      <a:pt x="3772" y="0"/>
                    </a:moveTo>
                    <a:cubicBezTo>
                      <a:pt x="3768" y="6"/>
                      <a:pt x="3764" y="11"/>
                      <a:pt x="3760" y="15"/>
                    </a:cubicBezTo>
                    <a:cubicBezTo>
                      <a:pt x="4138" y="417"/>
                      <a:pt x="4346" y="940"/>
                      <a:pt x="4346" y="1496"/>
                    </a:cubicBezTo>
                    <a:cubicBezTo>
                      <a:pt x="4346" y="2074"/>
                      <a:pt x="4121" y="2617"/>
                      <a:pt x="3712" y="3026"/>
                    </a:cubicBezTo>
                    <a:cubicBezTo>
                      <a:pt x="3303" y="3435"/>
                      <a:pt x="2760" y="3659"/>
                      <a:pt x="2182" y="3659"/>
                    </a:cubicBezTo>
                    <a:cubicBezTo>
                      <a:pt x="1604" y="3659"/>
                      <a:pt x="1061" y="3435"/>
                      <a:pt x="652" y="3026"/>
                    </a:cubicBezTo>
                    <a:cubicBezTo>
                      <a:pt x="244" y="2617"/>
                      <a:pt x="18" y="2074"/>
                      <a:pt x="18" y="1496"/>
                    </a:cubicBezTo>
                    <a:cubicBezTo>
                      <a:pt x="18" y="941"/>
                      <a:pt x="225" y="419"/>
                      <a:pt x="602" y="17"/>
                    </a:cubicBezTo>
                    <a:cubicBezTo>
                      <a:pt x="596" y="14"/>
                      <a:pt x="591" y="11"/>
                      <a:pt x="587" y="6"/>
                    </a:cubicBezTo>
                    <a:cubicBezTo>
                      <a:pt x="208" y="412"/>
                      <a:pt x="0" y="938"/>
                      <a:pt x="0" y="1496"/>
                    </a:cubicBezTo>
                    <a:cubicBezTo>
                      <a:pt x="0" y="2079"/>
                      <a:pt x="227" y="2627"/>
                      <a:pt x="639" y="3039"/>
                    </a:cubicBezTo>
                    <a:cubicBezTo>
                      <a:pt x="1051" y="3451"/>
                      <a:pt x="1599" y="3678"/>
                      <a:pt x="2182" y="3678"/>
                    </a:cubicBezTo>
                    <a:cubicBezTo>
                      <a:pt x="2765" y="3678"/>
                      <a:pt x="3313" y="3451"/>
                      <a:pt x="3725" y="3039"/>
                    </a:cubicBezTo>
                    <a:cubicBezTo>
                      <a:pt x="4137" y="2627"/>
                      <a:pt x="4364" y="2079"/>
                      <a:pt x="4364" y="1496"/>
                    </a:cubicBezTo>
                    <a:cubicBezTo>
                      <a:pt x="4364" y="935"/>
                      <a:pt x="4155" y="406"/>
                      <a:pt x="377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Freeform 264"/>
              <p:cNvSpPr/>
              <p:nvPr>
                <p:custDataLst>
                  <p:tags r:id="rId4"/>
                </p:custDataLst>
              </p:nvPr>
            </p:nvSpPr>
            <p:spPr bwMode="auto">
              <a:xfrm>
                <a:off x="2153" y="406"/>
                <a:ext cx="3340" cy="3339"/>
              </a:xfrm>
              <a:custGeom>
                <a:avLst/>
                <a:gdLst>
                  <a:gd name="T0" fmla="*/ 1957 w 3737"/>
                  <a:gd name="T1" fmla="*/ 0 h 3736"/>
                  <a:gd name="T2" fmla="*/ 1959 w 3737"/>
                  <a:gd name="T3" fmla="*/ 16 h 3736"/>
                  <a:gd name="T4" fmla="*/ 1959 w 3737"/>
                  <a:gd name="T5" fmla="*/ 18 h 3736"/>
                  <a:gd name="T6" fmla="*/ 3177 w 3737"/>
                  <a:gd name="T7" fmla="*/ 558 h 3736"/>
                  <a:gd name="T8" fmla="*/ 3718 w 3737"/>
                  <a:gd name="T9" fmla="*/ 1867 h 3736"/>
                  <a:gd name="T10" fmla="*/ 3177 w 3737"/>
                  <a:gd name="T11" fmla="*/ 3175 h 3736"/>
                  <a:gd name="T12" fmla="*/ 1868 w 3737"/>
                  <a:gd name="T13" fmla="*/ 3717 h 3736"/>
                  <a:gd name="T14" fmla="*/ 560 w 3737"/>
                  <a:gd name="T15" fmla="*/ 3175 h 3736"/>
                  <a:gd name="T16" fmla="*/ 19 w 3737"/>
                  <a:gd name="T17" fmla="*/ 1942 h 3736"/>
                  <a:gd name="T18" fmla="*/ 16 w 3737"/>
                  <a:gd name="T19" fmla="*/ 1942 h 3736"/>
                  <a:gd name="T20" fmla="*/ 0 w 3737"/>
                  <a:gd name="T21" fmla="*/ 1940 h 3736"/>
                  <a:gd name="T22" fmla="*/ 546 w 3737"/>
                  <a:gd name="T23" fmla="*/ 3188 h 3736"/>
                  <a:gd name="T24" fmla="*/ 1868 w 3737"/>
                  <a:gd name="T25" fmla="*/ 3736 h 3736"/>
                  <a:gd name="T26" fmla="*/ 3190 w 3737"/>
                  <a:gd name="T27" fmla="*/ 3188 h 3736"/>
                  <a:gd name="T28" fmla="*/ 3737 w 3737"/>
                  <a:gd name="T29" fmla="*/ 1867 h 3736"/>
                  <a:gd name="T30" fmla="*/ 3190 w 3737"/>
                  <a:gd name="T31" fmla="*/ 545 h 3736"/>
                  <a:gd name="T32" fmla="*/ 1957 w 3737"/>
                  <a:gd name="T33" fmla="*/ 0 h 3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37" h="3736">
                    <a:moveTo>
                      <a:pt x="1957" y="0"/>
                    </a:moveTo>
                    <a:cubicBezTo>
                      <a:pt x="1959" y="5"/>
                      <a:pt x="1959" y="10"/>
                      <a:pt x="1959" y="16"/>
                    </a:cubicBezTo>
                    <a:cubicBezTo>
                      <a:pt x="1959" y="17"/>
                      <a:pt x="1959" y="18"/>
                      <a:pt x="1959" y="18"/>
                    </a:cubicBezTo>
                    <a:cubicBezTo>
                      <a:pt x="2419" y="41"/>
                      <a:pt x="2849" y="230"/>
                      <a:pt x="3177" y="558"/>
                    </a:cubicBezTo>
                    <a:cubicBezTo>
                      <a:pt x="3526" y="908"/>
                      <a:pt x="3718" y="1372"/>
                      <a:pt x="3718" y="1867"/>
                    </a:cubicBezTo>
                    <a:cubicBezTo>
                      <a:pt x="3718" y="2361"/>
                      <a:pt x="3526" y="2826"/>
                      <a:pt x="3177" y="3175"/>
                    </a:cubicBezTo>
                    <a:cubicBezTo>
                      <a:pt x="2827" y="3525"/>
                      <a:pt x="2363" y="3717"/>
                      <a:pt x="1868" y="3717"/>
                    </a:cubicBezTo>
                    <a:cubicBezTo>
                      <a:pt x="1374" y="3717"/>
                      <a:pt x="909" y="3525"/>
                      <a:pt x="560" y="3175"/>
                    </a:cubicBezTo>
                    <a:cubicBezTo>
                      <a:pt x="228" y="2844"/>
                      <a:pt x="38" y="2408"/>
                      <a:pt x="19" y="1942"/>
                    </a:cubicBezTo>
                    <a:cubicBezTo>
                      <a:pt x="18" y="1942"/>
                      <a:pt x="17" y="1942"/>
                      <a:pt x="16" y="1942"/>
                    </a:cubicBezTo>
                    <a:cubicBezTo>
                      <a:pt x="11" y="1942"/>
                      <a:pt x="5" y="1941"/>
                      <a:pt x="0" y="1940"/>
                    </a:cubicBezTo>
                    <a:cubicBezTo>
                      <a:pt x="18" y="2412"/>
                      <a:pt x="211" y="2853"/>
                      <a:pt x="546" y="3188"/>
                    </a:cubicBezTo>
                    <a:cubicBezTo>
                      <a:pt x="899" y="3541"/>
                      <a:pt x="1369" y="3736"/>
                      <a:pt x="1868" y="3736"/>
                    </a:cubicBezTo>
                    <a:cubicBezTo>
                      <a:pt x="2368" y="3736"/>
                      <a:pt x="2837" y="3541"/>
                      <a:pt x="3190" y="3188"/>
                    </a:cubicBezTo>
                    <a:cubicBezTo>
                      <a:pt x="3543" y="2835"/>
                      <a:pt x="3737" y="2366"/>
                      <a:pt x="3737" y="1867"/>
                    </a:cubicBezTo>
                    <a:cubicBezTo>
                      <a:pt x="3737" y="1367"/>
                      <a:pt x="3543" y="898"/>
                      <a:pt x="3190" y="545"/>
                    </a:cubicBezTo>
                    <a:cubicBezTo>
                      <a:pt x="2858" y="213"/>
                      <a:pt x="2424" y="21"/>
                      <a:pt x="19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265"/>
              <p:cNvSpPr/>
              <p:nvPr>
                <p:custDataLst>
                  <p:tags r:id="rId5"/>
                </p:custDataLst>
              </p:nvPr>
            </p:nvSpPr>
            <p:spPr bwMode="auto">
              <a:xfrm>
                <a:off x="2446" y="698"/>
                <a:ext cx="2753" cy="2296"/>
              </a:xfrm>
              <a:custGeom>
                <a:avLst/>
                <a:gdLst>
                  <a:gd name="T0" fmla="*/ 1540 w 3080"/>
                  <a:gd name="T1" fmla="*/ 0 h 2568"/>
                  <a:gd name="T2" fmla="*/ 451 w 3080"/>
                  <a:gd name="T3" fmla="*/ 451 h 2568"/>
                  <a:gd name="T4" fmla="*/ 0 w 3080"/>
                  <a:gd name="T5" fmla="*/ 1540 h 2568"/>
                  <a:gd name="T6" fmla="*/ 393 w 3080"/>
                  <a:gd name="T7" fmla="*/ 2568 h 2568"/>
                  <a:gd name="T8" fmla="*/ 407 w 3080"/>
                  <a:gd name="T9" fmla="*/ 2555 h 2568"/>
                  <a:gd name="T10" fmla="*/ 18 w 3080"/>
                  <a:gd name="T11" fmla="*/ 1540 h 2568"/>
                  <a:gd name="T12" fmla="*/ 464 w 3080"/>
                  <a:gd name="T13" fmla="*/ 464 h 2568"/>
                  <a:gd name="T14" fmla="*/ 1540 w 3080"/>
                  <a:gd name="T15" fmla="*/ 18 h 2568"/>
                  <a:gd name="T16" fmla="*/ 2616 w 3080"/>
                  <a:gd name="T17" fmla="*/ 464 h 2568"/>
                  <a:gd name="T18" fmla="*/ 3062 w 3080"/>
                  <a:gd name="T19" fmla="*/ 1540 h 2568"/>
                  <a:gd name="T20" fmla="*/ 2680 w 3080"/>
                  <a:gd name="T21" fmla="*/ 2547 h 2568"/>
                  <a:gd name="T22" fmla="*/ 2694 w 3080"/>
                  <a:gd name="T23" fmla="*/ 2560 h 2568"/>
                  <a:gd name="T24" fmla="*/ 3080 w 3080"/>
                  <a:gd name="T25" fmla="*/ 1540 h 2568"/>
                  <a:gd name="T26" fmla="*/ 2629 w 3080"/>
                  <a:gd name="T27" fmla="*/ 451 h 2568"/>
                  <a:gd name="T28" fmla="*/ 1540 w 3080"/>
                  <a:gd name="T29" fmla="*/ 0 h 2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80" h="2568">
                    <a:moveTo>
                      <a:pt x="1540" y="0"/>
                    </a:moveTo>
                    <a:cubicBezTo>
                      <a:pt x="1128" y="0"/>
                      <a:pt x="742" y="160"/>
                      <a:pt x="451" y="451"/>
                    </a:cubicBezTo>
                    <a:cubicBezTo>
                      <a:pt x="160" y="742"/>
                      <a:pt x="0" y="1128"/>
                      <a:pt x="0" y="1540"/>
                    </a:cubicBezTo>
                    <a:cubicBezTo>
                      <a:pt x="0" y="1923"/>
                      <a:pt x="139" y="2285"/>
                      <a:pt x="393" y="2568"/>
                    </a:cubicBezTo>
                    <a:cubicBezTo>
                      <a:pt x="397" y="2563"/>
                      <a:pt x="402" y="2559"/>
                      <a:pt x="407" y="2555"/>
                    </a:cubicBezTo>
                    <a:cubicBezTo>
                      <a:pt x="156" y="2275"/>
                      <a:pt x="18" y="1918"/>
                      <a:pt x="18" y="1540"/>
                    </a:cubicBezTo>
                    <a:cubicBezTo>
                      <a:pt x="18" y="1133"/>
                      <a:pt x="177" y="751"/>
                      <a:pt x="464" y="464"/>
                    </a:cubicBezTo>
                    <a:cubicBezTo>
                      <a:pt x="751" y="176"/>
                      <a:pt x="1133" y="18"/>
                      <a:pt x="1540" y="18"/>
                    </a:cubicBezTo>
                    <a:cubicBezTo>
                      <a:pt x="1947" y="18"/>
                      <a:pt x="2329" y="176"/>
                      <a:pt x="2616" y="464"/>
                    </a:cubicBezTo>
                    <a:cubicBezTo>
                      <a:pt x="2903" y="751"/>
                      <a:pt x="3062" y="1133"/>
                      <a:pt x="3062" y="1540"/>
                    </a:cubicBezTo>
                    <a:cubicBezTo>
                      <a:pt x="3062" y="1915"/>
                      <a:pt x="2927" y="2269"/>
                      <a:pt x="2680" y="2547"/>
                    </a:cubicBezTo>
                    <a:cubicBezTo>
                      <a:pt x="2685" y="2551"/>
                      <a:pt x="2690" y="2555"/>
                      <a:pt x="2694" y="2560"/>
                    </a:cubicBezTo>
                    <a:cubicBezTo>
                      <a:pt x="2944" y="2278"/>
                      <a:pt x="3080" y="1919"/>
                      <a:pt x="3080" y="1540"/>
                    </a:cubicBezTo>
                    <a:cubicBezTo>
                      <a:pt x="3080" y="1128"/>
                      <a:pt x="2920" y="742"/>
                      <a:pt x="2629" y="451"/>
                    </a:cubicBezTo>
                    <a:cubicBezTo>
                      <a:pt x="2338" y="160"/>
                      <a:pt x="1951" y="0"/>
                      <a:pt x="154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Freeform 266"/>
              <p:cNvSpPr/>
              <p:nvPr>
                <p:custDataLst>
                  <p:tags r:id="rId6"/>
                </p:custDataLst>
              </p:nvPr>
            </p:nvSpPr>
            <p:spPr bwMode="auto">
              <a:xfrm>
                <a:off x="2696" y="1321"/>
                <a:ext cx="2254" cy="1880"/>
              </a:xfrm>
              <a:custGeom>
                <a:avLst/>
                <a:gdLst>
                  <a:gd name="T0" fmla="*/ 2198 w 2521"/>
                  <a:gd name="T1" fmla="*/ 0 h 2103"/>
                  <a:gd name="T2" fmla="*/ 2185 w 2521"/>
                  <a:gd name="T3" fmla="*/ 15 h 2103"/>
                  <a:gd name="T4" fmla="*/ 2502 w 2521"/>
                  <a:gd name="T5" fmla="*/ 843 h 2103"/>
                  <a:gd name="T6" fmla="*/ 2138 w 2521"/>
                  <a:gd name="T7" fmla="*/ 1721 h 2103"/>
                  <a:gd name="T8" fmla="*/ 1260 w 2521"/>
                  <a:gd name="T9" fmla="*/ 2084 h 2103"/>
                  <a:gd name="T10" fmla="*/ 382 w 2521"/>
                  <a:gd name="T11" fmla="*/ 1721 h 2103"/>
                  <a:gd name="T12" fmla="*/ 18 w 2521"/>
                  <a:gd name="T13" fmla="*/ 843 h 2103"/>
                  <a:gd name="T14" fmla="*/ 323 w 2521"/>
                  <a:gd name="T15" fmla="*/ 28 h 2103"/>
                  <a:gd name="T16" fmla="*/ 309 w 2521"/>
                  <a:gd name="T17" fmla="*/ 15 h 2103"/>
                  <a:gd name="T18" fmla="*/ 0 w 2521"/>
                  <a:gd name="T19" fmla="*/ 843 h 2103"/>
                  <a:gd name="T20" fmla="*/ 368 w 2521"/>
                  <a:gd name="T21" fmla="*/ 1734 h 2103"/>
                  <a:gd name="T22" fmla="*/ 1260 w 2521"/>
                  <a:gd name="T23" fmla="*/ 2103 h 2103"/>
                  <a:gd name="T24" fmla="*/ 2152 w 2521"/>
                  <a:gd name="T25" fmla="*/ 1734 h 2103"/>
                  <a:gd name="T26" fmla="*/ 2521 w 2521"/>
                  <a:gd name="T27" fmla="*/ 843 h 2103"/>
                  <a:gd name="T28" fmla="*/ 2198 w 2521"/>
                  <a:gd name="T29" fmla="*/ 0 h 2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21" h="2103">
                    <a:moveTo>
                      <a:pt x="2198" y="0"/>
                    </a:moveTo>
                    <a:cubicBezTo>
                      <a:pt x="2194" y="5"/>
                      <a:pt x="2190" y="10"/>
                      <a:pt x="2185" y="15"/>
                    </a:cubicBezTo>
                    <a:cubicBezTo>
                      <a:pt x="2390" y="243"/>
                      <a:pt x="2502" y="534"/>
                      <a:pt x="2502" y="843"/>
                    </a:cubicBezTo>
                    <a:cubicBezTo>
                      <a:pt x="2502" y="1174"/>
                      <a:pt x="2373" y="1486"/>
                      <a:pt x="2138" y="1721"/>
                    </a:cubicBezTo>
                    <a:cubicBezTo>
                      <a:pt x="1904" y="1955"/>
                      <a:pt x="1592" y="2084"/>
                      <a:pt x="1260" y="2084"/>
                    </a:cubicBezTo>
                    <a:cubicBezTo>
                      <a:pt x="929" y="2084"/>
                      <a:pt x="616" y="1955"/>
                      <a:pt x="382" y="1721"/>
                    </a:cubicBezTo>
                    <a:cubicBezTo>
                      <a:pt x="147" y="1486"/>
                      <a:pt x="18" y="1174"/>
                      <a:pt x="18" y="843"/>
                    </a:cubicBezTo>
                    <a:cubicBezTo>
                      <a:pt x="18" y="539"/>
                      <a:pt x="126" y="254"/>
                      <a:pt x="323" y="28"/>
                    </a:cubicBezTo>
                    <a:cubicBezTo>
                      <a:pt x="318" y="24"/>
                      <a:pt x="313" y="20"/>
                      <a:pt x="309" y="15"/>
                    </a:cubicBezTo>
                    <a:cubicBezTo>
                      <a:pt x="109" y="244"/>
                      <a:pt x="0" y="535"/>
                      <a:pt x="0" y="843"/>
                    </a:cubicBezTo>
                    <a:cubicBezTo>
                      <a:pt x="0" y="1179"/>
                      <a:pt x="131" y="1496"/>
                      <a:pt x="368" y="1734"/>
                    </a:cubicBezTo>
                    <a:cubicBezTo>
                      <a:pt x="607" y="1973"/>
                      <a:pt x="924" y="2103"/>
                      <a:pt x="1260" y="2103"/>
                    </a:cubicBezTo>
                    <a:cubicBezTo>
                      <a:pt x="1597" y="2103"/>
                      <a:pt x="1913" y="1973"/>
                      <a:pt x="2152" y="1734"/>
                    </a:cubicBezTo>
                    <a:cubicBezTo>
                      <a:pt x="2390" y="1496"/>
                      <a:pt x="2521" y="1179"/>
                      <a:pt x="2521" y="843"/>
                    </a:cubicBezTo>
                    <a:cubicBezTo>
                      <a:pt x="2521" y="528"/>
                      <a:pt x="2407" y="231"/>
                      <a:pt x="219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267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2979" y="1231"/>
                <a:ext cx="1390" cy="1687"/>
              </a:xfrm>
              <a:custGeom>
                <a:avLst/>
                <a:gdLst>
                  <a:gd name="T0" fmla="*/ 943 w 1554"/>
                  <a:gd name="T1" fmla="*/ 0 h 1887"/>
                  <a:gd name="T2" fmla="*/ 276 w 1554"/>
                  <a:gd name="T3" fmla="*/ 277 h 1887"/>
                  <a:gd name="T4" fmla="*/ 0 w 1554"/>
                  <a:gd name="T5" fmla="*/ 944 h 1887"/>
                  <a:gd name="T6" fmla="*/ 276 w 1554"/>
                  <a:gd name="T7" fmla="*/ 1610 h 1887"/>
                  <a:gd name="T8" fmla="*/ 943 w 1554"/>
                  <a:gd name="T9" fmla="*/ 1887 h 1887"/>
                  <a:gd name="T10" fmla="*/ 1545 w 1554"/>
                  <a:gd name="T11" fmla="*/ 1670 h 1887"/>
                  <a:gd name="T12" fmla="*/ 1533 w 1554"/>
                  <a:gd name="T13" fmla="*/ 1656 h 1887"/>
                  <a:gd name="T14" fmla="*/ 943 w 1554"/>
                  <a:gd name="T15" fmla="*/ 1868 h 1887"/>
                  <a:gd name="T16" fmla="*/ 289 w 1554"/>
                  <a:gd name="T17" fmla="*/ 1597 h 1887"/>
                  <a:gd name="T18" fmla="*/ 19 w 1554"/>
                  <a:gd name="T19" fmla="*/ 944 h 1887"/>
                  <a:gd name="T20" fmla="*/ 289 w 1554"/>
                  <a:gd name="T21" fmla="*/ 290 h 1887"/>
                  <a:gd name="T22" fmla="*/ 943 w 1554"/>
                  <a:gd name="T23" fmla="*/ 19 h 1887"/>
                  <a:gd name="T24" fmla="*/ 1542 w 1554"/>
                  <a:gd name="T25" fmla="*/ 239 h 1887"/>
                  <a:gd name="T26" fmla="*/ 1554 w 1554"/>
                  <a:gd name="T27" fmla="*/ 224 h 1887"/>
                  <a:gd name="T28" fmla="*/ 943 w 1554"/>
                  <a:gd name="T29" fmla="*/ 0 h 1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554" h="1887">
                    <a:moveTo>
                      <a:pt x="943" y="0"/>
                    </a:moveTo>
                    <a:cubicBezTo>
                      <a:pt x="691" y="0"/>
                      <a:pt x="455" y="98"/>
                      <a:pt x="276" y="277"/>
                    </a:cubicBezTo>
                    <a:cubicBezTo>
                      <a:pt x="98" y="455"/>
                      <a:pt x="0" y="692"/>
                      <a:pt x="0" y="944"/>
                    </a:cubicBezTo>
                    <a:cubicBezTo>
                      <a:pt x="0" y="1196"/>
                      <a:pt x="98" y="1432"/>
                      <a:pt x="276" y="1610"/>
                    </a:cubicBezTo>
                    <a:cubicBezTo>
                      <a:pt x="455" y="1789"/>
                      <a:pt x="691" y="1887"/>
                      <a:pt x="943" y="1887"/>
                    </a:cubicBezTo>
                    <a:cubicBezTo>
                      <a:pt x="1166" y="1887"/>
                      <a:pt x="1376" y="1810"/>
                      <a:pt x="1545" y="1670"/>
                    </a:cubicBezTo>
                    <a:cubicBezTo>
                      <a:pt x="1541" y="1665"/>
                      <a:pt x="1537" y="1661"/>
                      <a:pt x="1533" y="1656"/>
                    </a:cubicBezTo>
                    <a:cubicBezTo>
                      <a:pt x="1368" y="1794"/>
                      <a:pt x="1161" y="1868"/>
                      <a:pt x="943" y="1868"/>
                    </a:cubicBezTo>
                    <a:cubicBezTo>
                      <a:pt x="696" y="1868"/>
                      <a:pt x="464" y="1772"/>
                      <a:pt x="289" y="1597"/>
                    </a:cubicBezTo>
                    <a:cubicBezTo>
                      <a:pt x="115" y="1423"/>
                      <a:pt x="19" y="1191"/>
                      <a:pt x="19" y="944"/>
                    </a:cubicBezTo>
                    <a:cubicBezTo>
                      <a:pt x="19" y="697"/>
                      <a:pt x="115" y="465"/>
                      <a:pt x="289" y="290"/>
                    </a:cubicBezTo>
                    <a:cubicBezTo>
                      <a:pt x="464" y="115"/>
                      <a:pt x="696" y="19"/>
                      <a:pt x="943" y="19"/>
                    </a:cubicBezTo>
                    <a:cubicBezTo>
                      <a:pt x="1165" y="19"/>
                      <a:pt x="1375" y="97"/>
                      <a:pt x="1542" y="239"/>
                    </a:cubicBezTo>
                    <a:cubicBezTo>
                      <a:pt x="1545" y="234"/>
                      <a:pt x="1549" y="229"/>
                      <a:pt x="1554" y="224"/>
                    </a:cubicBezTo>
                    <a:cubicBezTo>
                      <a:pt x="1383" y="79"/>
                      <a:pt x="1169" y="0"/>
                      <a:pt x="9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Freeform 268"/>
              <p:cNvSpPr/>
              <p:nvPr>
                <p:custDataLst>
                  <p:tags r:id="rId8"/>
                </p:custDataLst>
              </p:nvPr>
            </p:nvSpPr>
            <p:spPr bwMode="auto">
              <a:xfrm>
                <a:off x="2376" y="627"/>
                <a:ext cx="134" cy="134"/>
              </a:xfrm>
              <a:custGeom>
                <a:avLst/>
                <a:gdLst>
                  <a:gd name="T0" fmla="*/ 75 w 150"/>
                  <a:gd name="T1" fmla="*/ 0 h 150"/>
                  <a:gd name="T2" fmla="*/ 0 w 150"/>
                  <a:gd name="T3" fmla="*/ 76 h 150"/>
                  <a:gd name="T4" fmla="*/ 23 w 150"/>
                  <a:gd name="T5" fmla="*/ 129 h 150"/>
                  <a:gd name="T6" fmla="*/ 38 w 150"/>
                  <a:gd name="T7" fmla="*/ 140 h 150"/>
                  <a:gd name="T8" fmla="*/ 75 w 150"/>
                  <a:gd name="T9" fmla="*/ 150 h 150"/>
                  <a:gd name="T10" fmla="*/ 150 w 150"/>
                  <a:gd name="T11" fmla="*/ 76 h 150"/>
                  <a:gd name="T12" fmla="*/ 75 w 150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50">
                    <a:moveTo>
                      <a:pt x="75" y="0"/>
                    </a:moveTo>
                    <a:cubicBezTo>
                      <a:pt x="34" y="0"/>
                      <a:pt x="0" y="34"/>
                      <a:pt x="0" y="76"/>
                    </a:cubicBezTo>
                    <a:cubicBezTo>
                      <a:pt x="0" y="97"/>
                      <a:pt x="9" y="116"/>
                      <a:pt x="23" y="129"/>
                    </a:cubicBezTo>
                    <a:cubicBezTo>
                      <a:pt x="27" y="134"/>
                      <a:pt x="32" y="137"/>
                      <a:pt x="38" y="140"/>
                    </a:cubicBezTo>
                    <a:cubicBezTo>
                      <a:pt x="49" y="147"/>
                      <a:pt x="61" y="150"/>
                      <a:pt x="75" y="150"/>
                    </a:cubicBezTo>
                    <a:cubicBezTo>
                      <a:pt x="116" y="150"/>
                      <a:pt x="150" y="117"/>
                      <a:pt x="150" y="76"/>
                    </a:cubicBezTo>
                    <a:cubicBezTo>
                      <a:pt x="150" y="34"/>
                      <a:pt x="116" y="0"/>
                      <a:pt x="7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Freeform 269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2101" y="2008"/>
                <a:ext cx="133" cy="134"/>
              </a:xfrm>
              <a:custGeom>
                <a:avLst/>
                <a:gdLst>
                  <a:gd name="T0" fmla="*/ 74 w 149"/>
                  <a:gd name="T1" fmla="*/ 0 h 150"/>
                  <a:gd name="T2" fmla="*/ 0 w 149"/>
                  <a:gd name="T3" fmla="*/ 75 h 150"/>
                  <a:gd name="T4" fmla="*/ 58 w 149"/>
                  <a:gd name="T5" fmla="*/ 148 h 150"/>
                  <a:gd name="T6" fmla="*/ 74 w 149"/>
                  <a:gd name="T7" fmla="*/ 150 h 150"/>
                  <a:gd name="T8" fmla="*/ 77 w 149"/>
                  <a:gd name="T9" fmla="*/ 150 h 150"/>
                  <a:gd name="T10" fmla="*/ 149 w 149"/>
                  <a:gd name="T11" fmla="*/ 75 h 150"/>
                  <a:gd name="T12" fmla="*/ 74 w 149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50">
                    <a:moveTo>
                      <a:pt x="74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0"/>
                      <a:pt x="25" y="140"/>
                      <a:pt x="58" y="148"/>
                    </a:cubicBezTo>
                    <a:cubicBezTo>
                      <a:pt x="63" y="149"/>
                      <a:pt x="69" y="150"/>
                      <a:pt x="74" y="150"/>
                    </a:cubicBezTo>
                    <a:cubicBezTo>
                      <a:pt x="75" y="150"/>
                      <a:pt x="76" y="150"/>
                      <a:pt x="77" y="150"/>
                    </a:cubicBezTo>
                    <a:cubicBezTo>
                      <a:pt x="117" y="148"/>
                      <a:pt x="149" y="115"/>
                      <a:pt x="149" y="75"/>
                    </a:cubicBezTo>
                    <a:cubicBezTo>
                      <a:pt x="149" y="33"/>
                      <a:pt x="116" y="0"/>
                      <a:pt x="7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Freeform 270"/>
              <p:cNvSpPr/>
              <p:nvPr>
                <p:custDataLst>
                  <p:tags r:id="rId10"/>
                </p:custDataLst>
              </p:nvPr>
            </p:nvSpPr>
            <p:spPr bwMode="auto">
              <a:xfrm>
                <a:off x="2783" y="2968"/>
                <a:ext cx="134" cy="134"/>
              </a:xfrm>
              <a:custGeom>
                <a:avLst/>
                <a:gdLst>
                  <a:gd name="T0" fmla="*/ 75 w 150"/>
                  <a:gd name="T1" fmla="*/ 0 h 150"/>
                  <a:gd name="T2" fmla="*/ 30 w 150"/>
                  <a:gd name="T3" fmla="*/ 16 h 150"/>
                  <a:gd name="T4" fmla="*/ 16 w 150"/>
                  <a:gd name="T5" fmla="*/ 29 h 150"/>
                  <a:gd name="T6" fmla="*/ 0 w 150"/>
                  <a:gd name="T7" fmla="*/ 76 h 150"/>
                  <a:gd name="T8" fmla="*/ 75 w 150"/>
                  <a:gd name="T9" fmla="*/ 150 h 150"/>
                  <a:gd name="T10" fmla="*/ 150 w 150"/>
                  <a:gd name="T11" fmla="*/ 76 h 150"/>
                  <a:gd name="T12" fmla="*/ 75 w 150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50">
                    <a:moveTo>
                      <a:pt x="75" y="0"/>
                    </a:moveTo>
                    <a:cubicBezTo>
                      <a:pt x="58" y="0"/>
                      <a:pt x="42" y="6"/>
                      <a:pt x="30" y="16"/>
                    </a:cubicBezTo>
                    <a:cubicBezTo>
                      <a:pt x="25" y="20"/>
                      <a:pt x="20" y="24"/>
                      <a:pt x="16" y="29"/>
                    </a:cubicBezTo>
                    <a:cubicBezTo>
                      <a:pt x="6" y="42"/>
                      <a:pt x="0" y="58"/>
                      <a:pt x="0" y="76"/>
                    </a:cubicBezTo>
                    <a:cubicBezTo>
                      <a:pt x="0" y="117"/>
                      <a:pt x="34" y="150"/>
                      <a:pt x="75" y="150"/>
                    </a:cubicBezTo>
                    <a:cubicBezTo>
                      <a:pt x="116" y="150"/>
                      <a:pt x="150" y="117"/>
                      <a:pt x="150" y="76"/>
                    </a:cubicBezTo>
                    <a:cubicBezTo>
                      <a:pt x="150" y="34"/>
                      <a:pt x="116" y="0"/>
                      <a:pt x="7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Freeform 271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4736" y="2962"/>
                <a:ext cx="134" cy="135"/>
              </a:xfrm>
              <a:custGeom>
                <a:avLst/>
                <a:gdLst>
                  <a:gd name="T0" fmla="*/ 75 w 150"/>
                  <a:gd name="T1" fmla="*/ 0 h 151"/>
                  <a:gd name="T2" fmla="*/ 0 w 150"/>
                  <a:gd name="T3" fmla="*/ 76 h 151"/>
                  <a:gd name="T4" fmla="*/ 75 w 150"/>
                  <a:gd name="T5" fmla="*/ 151 h 151"/>
                  <a:gd name="T6" fmla="*/ 150 w 150"/>
                  <a:gd name="T7" fmla="*/ 76 h 151"/>
                  <a:gd name="T8" fmla="*/ 132 w 150"/>
                  <a:gd name="T9" fmla="*/ 27 h 151"/>
                  <a:gd name="T10" fmla="*/ 118 w 150"/>
                  <a:gd name="T11" fmla="*/ 14 h 151"/>
                  <a:gd name="T12" fmla="*/ 75 w 150"/>
                  <a:gd name="T13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51">
                    <a:moveTo>
                      <a:pt x="75" y="0"/>
                    </a:moveTo>
                    <a:cubicBezTo>
                      <a:pt x="33" y="0"/>
                      <a:pt x="0" y="35"/>
                      <a:pt x="0" y="76"/>
                    </a:cubicBezTo>
                    <a:cubicBezTo>
                      <a:pt x="0" y="117"/>
                      <a:pt x="33" y="151"/>
                      <a:pt x="75" y="151"/>
                    </a:cubicBezTo>
                    <a:cubicBezTo>
                      <a:pt x="116" y="151"/>
                      <a:pt x="150" y="117"/>
                      <a:pt x="150" y="76"/>
                    </a:cubicBezTo>
                    <a:cubicBezTo>
                      <a:pt x="150" y="57"/>
                      <a:pt x="143" y="40"/>
                      <a:pt x="132" y="27"/>
                    </a:cubicBezTo>
                    <a:cubicBezTo>
                      <a:pt x="128" y="22"/>
                      <a:pt x="123" y="18"/>
                      <a:pt x="118" y="14"/>
                    </a:cubicBezTo>
                    <a:cubicBezTo>
                      <a:pt x="106" y="6"/>
                      <a:pt x="91" y="0"/>
                      <a:pt x="7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272"/>
              <p:cNvSpPr/>
              <p:nvPr>
                <p:custDataLst>
                  <p:tags r:id="rId12"/>
                </p:custDataLst>
              </p:nvPr>
            </p:nvSpPr>
            <p:spPr bwMode="auto">
              <a:xfrm>
                <a:off x="4338" y="2606"/>
                <a:ext cx="134" cy="134"/>
              </a:xfrm>
              <a:custGeom>
                <a:avLst/>
                <a:gdLst>
                  <a:gd name="T0" fmla="*/ 75 w 150"/>
                  <a:gd name="T1" fmla="*/ 0 h 150"/>
                  <a:gd name="T2" fmla="*/ 0 w 150"/>
                  <a:gd name="T3" fmla="*/ 76 h 150"/>
                  <a:gd name="T4" fmla="*/ 13 w 150"/>
                  <a:gd name="T5" fmla="*/ 118 h 150"/>
                  <a:gd name="T6" fmla="*/ 25 w 150"/>
                  <a:gd name="T7" fmla="*/ 132 h 150"/>
                  <a:gd name="T8" fmla="*/ 75 w 150"/>
                  <a:gd name="T9" fmla="*/ 150 h 150"/>
                  <a:gd name="T10" fmla="*/ 150 w 150"/>
                  <a:gd name="T11" fmla="*/ 76 h 150"/>
                  <a:gd name="T12" fmla="*/ 75 w 150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50">
                    <a:moveTo>
                      <a:pt x="75" y="0"/>
                    </a:moveTo>
                    <a:cubicBezTo>
                      <a:pt x="33" y="0"/>
                      <a:pt x="0" y="34"/>
                      <a:pt x="0" y="76"/>
                    </a:cubicBezTo>
                    <a:cubicBezTo>
                      <a:pt x="0" y="91"/>
                      <a:pt x="5" y="106"/>
                      <a:pt x="13" y="118"/>
                    </a:cubicBezTo>
                    <a:cubicBezTo>
                      <a:pt x="17" y="123"/>
                      <a:pt x="21" y="127"/>
                      <a:pt x="25" y="132"/>
                    </a:cubicBezTo>
                    <a:cubicBezTo>
                      <a:pt x="39" y="143"/>
                      <a:pt x="56" y="150"/>
                      <a:pt x="75" y="150"/>
                    </a:cubicBezTo>
                    <a:cubicBezTo>
                      <a:pt x="117" y="150"/>
                      <a:pt x="150" y="117"/>
                      <a:pt x="150" y="76"/>
                    </a:cubicBezTo>
                    <a:cubicBezTo>
                      <a:pt x="150" y="34"/>
                      <a:pt x="117" y="0"/>
                      <a:pt x="7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Freeform 273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2958" y="1225"/>
                <a:ext cx="133" cy="134"/>
              </a:xfrm>
              <a:custGeom>
                <a:avLst/>
                <a:gdLst>
                  <a:gd name="T0" fmla="*/ 74 w 149"/>
                  <a:gd name="T1" fmla="*/ 0 h 149"/>
                  <a:gd name="T2" fmla="*/ 0 w 149"/>
                  <a:gd name="T3" fmla="*/ 74 h 149"/>
                  <a:gd name="T4" fmla="*/ 16 w 149"/>
                  <a:gd name="T5" fmla="*/ 122 h 149"/>
                  <a:gd name="T6" fmla="*/ 30 w 149"/>
                  <a:gd name="T7" fmla="*/ 135 h 149"/>
                  <a:gd name="T8" fmla="*/ 74 w 149"/>
                  <a:gd name="T9" fmla="*/ 149 h 149"/>
                  <a:gd name="T10" fmla="*/ 149 w 149"/>
                  <a:gd name="T11" fmla="*/ 74 h 149"/>
                  <a:gd name="T12" fmla="*/ 74 w 149"/>
                  <a:gd name="T1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49">
                    <a:moveTo>
                      <a:pt x="74" y="0"/>
                    </a:moveTo>
                    <a:cubicBezTo>
                      <a:pt x="33" y="0"/>
                      <a:pt x="0" y="34"/>
                      <a:pt x="0" y="74"/>
                    </a:cubicBezTo>
                    <a:cubicBezTo>
                      <a:pt x="0" y="92"/>
                      <a:pt x="6" y="109"/>
                      <a:pt x="16" y="122"/>
                    </a:cubicBezTo>
                    <a:cubicBezTo>
                      <a:pt x="20" y="127"/>
                      <a:pt x="25" y="131"/>
                      <a:pt x="30" y="135"/>
                    </a:cubicBezTo>
                    <a:cubicBezTo>
                      <a:pt x="42" y="144"/>
                      <a:pt x="58" y="149"/>
                      <a:pt x="74" y="149"/>
                    </a:cubicBezTo>
                    <a:cubicBezTo>
                      <a:pt x="116" y="149"/>
                      <a:pt x="149" y="116"/>
                      <a:pt x="149" y="74"/>
                    </a:cubicBezTo>
                    <a:cubicBezTo>
                      <a:pt x="149" y="34"/>
                      <a:pt x="116" y="0"/>
                      <a:pt x="7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Freeform 274"/>
              <p:cNvSpPr/>
              <p:nvPr>
                <p:custDataLst>
                  <p:tags r:id="rId14"/>
                </p:custDataLst>
              </p:nvPr>
            </p:nvSpPr>
            <p:spPr bwMode="auto">
              <a:xfrm>
                <a:off x="3771" y="352"/>
                <a:ext cx="133" cy="134"/>
              </a:xfrm>
              <a:custGeom>
                <a:avLst/>
                <a:gdLst>
                  <a:gd name="T0" fmla="*/ 75 w 149"/>
                  <a:gd name="T1" fmla="*/ 0 h 150"/>
                  <a:gd name="T2" fmla="*/ 0 w 149"/>
                  <a:gd name="T3" fmla="*/ 76 h 150"/>
                  <a:gd name="T4" fmla="*/ 75 w 149"/>
                  <a:gd name="T5" fmla="*/ 150 h 150"/>
                  <a:gd name="T6" fmla="*/ 149 w 149"/>
                  <a:gd name="T7" fmla="*/ 78 h 150"/>
                  <a:gd name="T8" fmla="*/ 149 w 149"/>
                  <a:gd name="T9" fmla="*/ 76 h 150"/>
                  <a:gd name="T10" fmla="*/ 147 w 149"/>
                  <a:gd name="T11" fmla="*/ 60 h 150"/>
                  <a:gd name="T12" fmla="*/ 75 w 149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9" h="150">
                    <a:moveTo>
                      <a:pt x="75" y="0"/>
                    </a:moveTo>
                    <a:cubicBezTo>
                      <a:pt x="33" y="0"/>
                      <a:pt x="0" y="34"/>
                      <a:pt x="0" y="76"/>
                    </a:cubicBezTo>
                    <a:cubicBezTo>
                      <a:pt x="0" y="117"/>
                      <a:pt x="33" y="150"/>
                      <a:pt x="75" y="150"/>
                    </a:cubicBezTo>
                    <a:cubicBezTo>
                      <a:pt x="115" y="150"/>
                      <a:pt x="148" y="118"/>
                      <a:pt x="149" y="78"/>
                    </a:cubicBezTo>
                    <a:cubicBezTo>
                      <a:pt x="149" y="78"/>
                      <a:pt x="149" y="77"/>
                      <a:pt x="149" y="76"/>
                    </a:cubicBezTo>
                    <a:cubicBezTo>
                      <a:pt x="149" y="70"/>
                      <a:pt x="149" y="65"/>
                      <a:pt x="147" y="60"/>
                    </a:cubicBezTo>
                    <a:cubicBezTo>
                      <a:pt x="140" y="26"/>
                      <a:pt x="110" y="0"/>
                      <a:pt x="7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275"/>
              <p:cNvSpPr/>
              <p:nvPr>
                <p:custDataLst>
                  <p:tags r:id="rId15"/>
                </p:custDataLst>
              </p:nvPr>
            </p:nvSpPr>
            <p:spPr bwMode="auto">
              <a:xfrm>
                <a:off x="5120" y="636"/>
                <a:ext cx="134" cy="133"/>
              </a:xfrm>
              <a:custGeom>
                <a:avLst/>
                <a:gdLst>
                  <a:gd name="T0" fmla="*/ 75 w 150"/>
                  <a:gd name="T1" fmla="*/ 0 h 149"/>
                  <a:gd name="T2" fmla="*/ 0 w 150"/>
                  <a:gd name="T3" fmla="*/ 75 h 149"/>
                  <a:gd name="T4" fmla="*/ 75 w 150"/>
                  <a:gd name="T5" fmla="*/ 149 h 149"/>
                  <a:gd name="T6" fmla="*/ 127 w 150"/>
                  <a:gd name="T7" fmla="*/ 128 h 149"/>
                  <a:gd name="T8" fmla="*/ 139 w 150"/>
                  <a:gd name="T9" fmla="*/ 113 h 149"/>
                  <a:gd name="T10" fmla="*/ 150 w 150"/>
                  <a:gd name="T11" fmla="*/ 75 h 149"/>
                  <a:gd name="T12" fmla="*/ 75 w 150"/>
                  <a:gd name="T13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49">
                    <a:moveTo>
                      <a:pt x="75" y="0"/>
                    </a:moveTo>
                    <a:cubicBezTo>
                      <a:pt x="33" y="0"/>
                      <a:pt x="0" y="33"/>
                      <a:pt x="0" y="75"/>
                    </a:cubicBezTo>
                    <a:cubicBezTo>
                      <a:pt x="0" y="116"/>
                      <a:pt x="33" y="149"/>
                      <a:pt x="75" y="149"/>
                    </a:cubicBezTo>
                    <a:cubicBezTo>
                      <a:pt x="95" y="149"/>
                      <a:pt x="113" y="141"/>
                      <a:pt x="127" y="128"/>
                    </a:cubicBezTo>
                    <a:cubicBezTo>
                      <a:pt x="131" y="124"/>
                      <a:pt x="135" y="119"/>
                      <a:pt x="139" y="113"/>
                    </a:cubicBezTo>
                    <a:cubicBezTo>
                      <a:pt x="146" y="102"/>
                      <a:pt x="150" y="89"/>
                      <a:pt x="150" y="75"/>
                    </a:cubicBezTo>
                    <a:cubicBezTo>
                      <a:pt x="150" y="33"/>
                      <a:pt x="116" y="0"/>
                      <a:pt x="7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276"/>
              <p:cNvSpPr/>
              <p:nvPr>
                <p:custDataLst>
                  <p:tags r:id="rId16"/>
                </p:custDataLst>
              </p:nvPr>
            </p:nvSpPr>
            <p:spPr bwMode="auto">
              <a:xfrm>
                <a:off x="4537" y="1218"/>
                <a:ext cx="134" cy="134"/>
              </a:xfrm>
              <a:custGeom>
                <a:avLst/>
                <a:gdLst>
                  <a:gd name="T0" fmla="*/ 75 w 150"/>
                  <a:gd name="T1" fmla="*/ 0 h 150"/>
                  <a:gd name="T2" fmla="*/ 0 w 150"/>
                  <a:gd name="T3" fmla="*/ 76 h 150"/>
                  <a:gd name="T4" fmla="*/ 75 w 150"/>
                  <a:gd name="T5" fmla="*/ 150 h 150"/>
                  <a:gd name="T6" fmla="*/ 126 w 150"/>
                  <a:gd name="T7" fmla="*/ 130 h 150"/>
                  <a:gd name="T8" fmla="*/ 139 w 150"/>
                  <a:gd name="T9" fmla="*/ 115 h 150"/>
                  <a:gd name="T10" fmla="*/ 150 w 150"/>
                  <a:gd name="T11" fmla="*/ 76 h 150"/>
                  <a:gd name="T12" fmla="*/ 75 w 150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50">
                    <a:moveTo>
                      <a:pt x="75" y="0"/>
                    </a:moveTo>
                    <a:cubicBezTo>
                      <a:pt x="33" y="0"/>
                      <a:pt x="0" y="33"/>
                      <a:pt x="0" y="76"/>
                    </a:cubicBezTo>
                    <a:cubicBezTo>
                      <a:pt x="0" y="117"/>
                      <a:pt x="33" y="150"/>
                      <a:pt x="75" y="150"/>
                    </a:cubicBezTo>
                    <a:cubicBezTo>
                      <a:pt x="95" y="150"/>
                      <a:pt x="113" y="142"/>
                      <a:pt x="126" y="130"/>
                    </a:cubicBezTo>
                    <a:cubicBezTo>
                      <a:pt x="131" y="125"/>
                      <a:pt x="135" y="120"/>
                      <a:pt x="139" y="115"/>
                    </a:cubicBezTo>
                    <a:cubicBezTo>
                      <a:pt x="146" y="103"/>
                      <a:pt x="150" y="90"/>
                      <a:pt x="150" y="76"/>
                    </a:cubicBezTo>
                    <a:cubicBezTo>
                      <a:pt x="150" y="33"/>
                      <a:pt x="116" y="0"/>
                      <a:pt x="7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7"/>
              <p:cNvSpPr/>
              <p:nvPr>
                <p:custDataLst>
                  <p:tags r:id="rId17"/>
                </p:custDataLst>
              </p:nvPr>
            </p:nvSpPr>
            <p:spPr bwMode="auto">
              <a:xfrm>
                <a:off x="4347" y="1413"/>
                <a:ext cx="134" cy="134"/>
              </a:xfrm>
              <a:custGeom>
                <a:avLst/>
                <a:gdLst>
                  <a:gd name="T0" fmla="*/ 76 w 150"/>
                  <a:gd name="T1" fmla="*/ 0 h 150"/>
                  <a:gd name="T2" fmla="*/ 24 w 150"/>
                  <a:gd name="T3" fmla="*/ 20 h 150"/>
                  <a:gd name="T4" fmla="*/ 12 w 150"/>
                  <a:gd name="T5" fmla="*/ 35 h 150"/>
                  <a:gd name="T6" fmla="*/ 0 w 150"/>
                  <a:gd name="T7" fmla="*/ 74 h 150"/>
                  <a:gd name="T8" fmla="*/ 76 w 150"/>
                  <a:gd name="T9" fmla="*/ 150 h 150"/>
                  <a:gd name="T10" fmla="*/ 150 w 150"/>
                  <a:gd name="T11" fmla="*/ 74 h 150"/>
                  <a:gd name="T12" fmla="*/ 76 w 150"/>
                  <a:gd name="T13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0" h="150">
                    <a:moveTo>
                      <a:pt x="76" y="0"/>
                    </a:moveTo>
                    <a:cubicBezTo>
                      <a:pt x="55" y="0"/>
                      <a:pt x="37" y="8"/>
                      <a:pt x="24" y="20"/>
                    </a:cubicBezTo>
                    <a:cubicBezTo>
                      <a:pt x="19" y="25"/>
                      <a:pt x="15" y="30"/>
                      <a:pt x="12" y="35"/>
                    </a:cubicBezTo>
                    <a:cubicBezTo>
                      <a:pt x="4" y="47"/>
                      <a:pt x="0" y="60"/>
                      <a:pt x="0" y="74"/>
                    </a:cubicBezTo>
                    <a:cubicBezTo>
                      <a:pt x="0" y="116"/>
                      <a:pt x="34" y="150"/>
                      <a:pt x="76" y="150"/>
                    </a:cubicBezTo>
                    <a:cubicBezTo>
                      <a:pt x="117" y="150"/>
                      <a:pt x="150" y="116"/>
                      <a:pt x="150" y="74"/>
                    </a:cubicBezTo>
                    <a:cubicBezTo>
                      <a:pt x="150" y="33"/>
                      <a:pt x="117" y="0"/>
                      <a:pt x="7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" name="Rounded Rectangle 35"/>
            <p:cNvSpPr/>
            <p:nvPr>
              <p:custDataLst>
                <p:tags r:id="rId18"/>
              </p:custDataLst>
            </p:nvPr>
          </p:nvSpPr>
          <p:spPr>
            <a:xfrm flipH="1">
              <a:off x="3751870" y="1041930"/>
              <a:ext cx="4685656" cy="4423375"/>
            </a:xfrm>
            <a:prstGeom prst="ellipse">
              <a:avLst/>
            </a:prstGeom>
            <a:grpFill/>
            <a:ln>
              <a:noFill/>
            </a:ln>
            <a:effectLst>
              <a:outerShdw blurRad="127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>
                <a:solidFill>
                  <a:srgbClr val="333D86"/>
                </a:solidFill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9"/>
            </p:custDataLst>
          </p:nvPr>
        </p:nvSpPr>
        <p:spPr>
          <a:xfrm>
            <a:off x="4098095" y="3063534"/>
            <a:ext cx="3993592" cy="1433651"/>
          </a:xfrm>
        </p:spPr>
        <p:txBody>
          <a:bodyPr anchor="t">
            <a:noAutofit/>
          </a:bodyPr>
          <a:lstStyle>
            <a:lvl1pPr algn="ctr">
              <a:defRPr sz="4400"/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0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2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5" name="TextBox 76"/>
          <p:cNvSpPr txBox="1"/>
          <p:nvPr>
            <p:custDataLst>
              <p:tags r:id="rId23"/>
            </p:custDataLst>
          </p:nvPr>
        </p:nvSpPr>
        <p:spPr>
          <a:xfrm>
            <a:off x="4688212" y="1626627"/>
            <a:ext cx="2826412" cy="1190151"/>
          </a:xfrm>
          <a:prstGeom prst="rect">
            <a:avLst/>
          </a:prstGeom>
          <a:noFill/>
        </p:spPr>
        <p:txBody>
          <a:bodyPr wrap="square" lIns="90000" tIns="46800" rIns="90000" bIns="46800" rtlCol="0" anchor="b">
            <a:normAutofit lnSpcReduction="10000"/>
          </a:bodyPr>
          <a:lstStyle/>
          <a:p>
            <a:pPr algn="ctr"/>
            <a:r>
              <a:rPr lang="en-US" altLang="zh-CN" sz="7200" dirty="0">
                <a:latin typeface="+mj-lt"/>
                <a:ea typeface="微软雅黑" panose="020B0503020204020204" charset="-122"/>
              </a:rPr>
              <a:t>ONE</a:t>
            </a:r>
            <a:endParaRPr lang="en-US" altLang="zh-CN" sz="7200" dirty="0">
              <a:latin typeface="+mj-lt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7" y="457200"/>
            <a:ext cx="4165200" cy="1600200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84000" y="457200"/>
            <a:ext cx="6170400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32.xml"/><Relationship Id="rId24" Type="http://schemas.openxmlformats.org/officeDocument/2006/relationships/tags" Target="../tags/tag131.xml"/><Relationship Id="rId23" Type="http://schemas.openxmlformats.org/officeDocument/2006/relationships/tags" Target="../tags/tag130.xml"/><Relationship Id="rId22" Type="http://schemas.openxmlformats.org/officeDocument/2006/relationships/tags" Target="../tags/tag129.xml"/><Relationship Id="rId21" Type="http://schemas.openxmlformats.org/officeDocument/2006/relationships/tags" Target="../tags/tag128.xml"/><Relationship Id="rId20" Type="http://schemas.openxmlformats.org/officeDocument/2006/relationships/tags" Target="../tags/tag127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tx2">
                <a:lumMod val="9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3.xml"/><Relationship Id="rId6" Type="http://schemas.openxmlformats.org/officeDocument/2006/relationships/image" Target="file:///C:\Users\deng\AppData\Local\Temp\wps\INetCache\a8b698450b56b0c024583d01f7e88f63" TargetMode="External"/><Relationship Id="rId5" Type="http://schemas.openxmlformats.org/officeDocument/2006/relationships/image" Target="../media/image6.jpeg"/><Relationship Id="rId4" Type="http://schemas.openxmlformats.org/officeDocument/2006/relationships/image" Target="file:///C:\Users\deng\AppData\Local\Temp\wps\INetCache\52f1d55ff5037e992db398c9dfc88236" TargetMode="External"/><Relationship Id="rId3" Type="http://schemas.openxmlformats.org/officeDocument/2006/relationships/image" Target="../media/image5.jpeg"/><Relationship Id="rId2" Type="http://schemas.openxmlformats.org/officeDocument/2006/relationships/image" Target="file:///C:\Users\deng\AppData\Local\Temp\wps\INetCache\a23660be8949726c92e30e7a967fb6a8" TargetMode="External"/><Relationship Id="rId1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4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5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6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file:///C:\Users\deng\AppData\Local\Temp\wps\INetCache\ab5492eacb85144753760d7ba6127728" TargetMode="External"/><Relationship Id="rId7" Type="http://schemas.openxmlformats.org/officeDocument/2006/relationships/image" Target="../media/image22.jpeg"/><Relationship Id="rId6" Type="http://schemas.openxmlformats.org/officeDocument/2006/relationships/image" Target="file:///C:\Users\deng\AppData\Local\Temp\wps\INetCache\41b6a9a8c85a48acd9d3fd65e1a259d5" TargetMode="External"/><Relationship Id="rId5" Type="http://schemas.openxmlformats.org/officeDocument/2006/relationships/image" Target="../media/image21.jpeg"/><Relationship Id="rId4" Type="http://schemas.openxmlformats.org/officeDocument/2006/relationships/image" Target="file:///C:\Users\deng\AppData\Local\Temp\wps\INetCache\6a43594209de065869f77561f4350e39" TargetMode="External"/><Relationship Id="rId3" Type="http://schemas.openxmlformats.org/officeDocument/2006/relationships/image" Target="../media/image20.jpeg"/><Relationship Id="rId2" Type="http://schemas.openxmlformats.org/officeDocument/2006/relationships/image" Target="../media/image8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48.xml"/><Relationship Id="rId10" Type="http://schemas.openxmlformats.org/officeDocument/2006/relationships/image" Target="file:///C:\Users\deng\AppData\Local\Temp\wps\INetCache\ad7cdb012adcddbcbbe6ae0a85294b07" TargetMode="External"/><Relationship Id="rId1" Type="http://schemas.openxmlformats.org/officeDocument/2006/relationships/tags" Target="../tags/tag14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9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0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2.xml"/><Relationship Id="rId2" Type="http://schemas.openxmlformats.org/officeDocument/2006/relationships/image" Target="../media/image17.png"/><Relationship Id="rId1" Type="http://schemas.openxmlformats.org/officeDocument/2006/relationships/tags" Target="../tags/tag15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image" Target="file:///C:\Users\deng\AppData\Local\Temp\wps\INetCache\f40e5746bd7d3f46be5ba25b462d8d51" TargetMode="External"/><Relationship Id="rId7" Type="http://schemas.openxmlformats.org/officeDocument/2006/relationships/image" Target="../media/image30.jpeg"/><Relationship Id="rId6" Type="http://schemas.openxmlformats.org/officeDocument/2006/relationships/image" Target="file:///C:\Users\deng\AppData\Local\Temp\wps\INetCache\a68d18ca52f443346ee5f2a541257358" TargetMode="External"/><Relationship Id="rId5" Type="http://schemas.openxmlformats.org/officeDocument/2006/relationships/image" Target="../media/image29.jpeg"/><Relationship Id="rId4" Type="http://schemas.openxmlformats.org/officeDocument/2006/relationships/image" Target="file:///C:\Users\deng\AppData\Local\Temp\wps\INetCache\2335473242db9ec497013959b7ee459f" TargetMode="External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6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7.xml"/><Relationship Id="rId3" Type="http://schemas.openxmlformats.org/officeDocument/2006/relationships/image" Target="file:///C:\Users\deng\AppData\Local\Temp\wps\INetCache\c8c68ad9700d0a110b05b3eba8a049a0" TargetMode="Externa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8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1.xml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6.xml"/><Relationship Id="rId4" Type="http://schemas.openxmlformats.org/officeDocument/2006/relationships/image" Target="../media/image8.png"/><Relationship Id="rId3" Type="http://schemas.openxmlformats.org/officeDocument/2006/relationships/tags" Target="../tags/tag165.xml"/><Relationship Id="rId2" Type="http://schemas.openxmlformats.org/officeDocument/2006/relationships/image" Target="file:///C:\Users\deng\AppData\Local\Temp\wps\INetCache\e85a8a1c06a0bec04c3f6e80f43824b3" TargetMode="External"/><Relationship Id="rId1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7.xml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8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0.xml"/><Relationship Id="rId2" Type="http://schemas.openxmlformats.org/officeDocument/2006/relationships/image" Target="../media/image31.png"/><Relationship Id="rId1" Type="http://schemas.openxmlformats.org/officeDocument/2006/relationships/tags" Target="../tags/tag169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7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6.xml"/><Relationship Id="rId3" Type="http://schemas.openxmlformats.org/officeDocument/2006/relationships/image" Target="../media/image8.png"/><Relationship Id="rId2" Type="http://schemas.openxmlformats.org/officeDocument/2006/relationships/tags" Target="../tags/tag135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4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78.xml"/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0.xml"/><Relationship Id="rId4" Type="http://schemas.openxmlformats.org/officeDocument/2006/relationships/image" Target="../media/image38.png"/><Relationship Id="rId3" Type="http://schemas.openxmlformats.org/officeDocument/2006/relationships/image" Target="../media/image8.png"/><Relationship Id="rId2" Type="http://schemas.openxmlformats.org/officeDocument/2006/relationships/tags" Target="../tags/tag179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6.xml"/><Relationship Id="rId1" Type="http://schemas.openxmlformats.org/officeDocument/2006/relationships/tags" Target="../tags/tag185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9.xml"/><Relationship Id="rId4" Type="http://schemas.openxmlformats.org/officeDocument/2006/relationships/image" Target="../media/image39.png"/><Relationship Id="rId3" Type="http://schemas.openxmlformats.org/officeDocument/2006/relationships/image" Target="../media/image8.png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7.xml"/><Relationship Id="rId3" Type="http://schemas.openxmlformats.org/officeDocument/2006/relationships/image" Target="file:///C:\Users\deng\AppData\Local\Temp\wps\INetCache\5c9a4ff5b6818d7dbc733cb34c590528" TargetMode="External"/><Relationship Id="rId2" Type="http://schemas.openxmlformats.org/officeDocument/2006/relationships/image" Target="../media/image9.jpe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4.xml"/><Relationship Id="rId2" Type="http://schemas.openxmlformats.org/officeDocument/2006/relationships/image" Target="../media/image8.png"/><Relationship Id="rId1" Type="http://schemas.openxmlformats.org/officeDocument/2006/relationships/tags" Target="../tags/tag19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5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7.xml"/><Relationship Id="rId2" Type="http://schemas.openxmlformats.org/officeDocument/2006/relationships/image" Target="../media/image8.png"/><Relationship Id="rId1" Type="http://schemas.openxmlformats.org/officeDocument/2006/relationships/tags" Target="../tags/tag196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9.xml"/><Relationship Id="rId2" Type="http://schemas.openxmlformats.org/officeDocument/2006/relationships/image" Target="../media/image8.png"/><Relationship Id="rId1" Type="http://schemas.openxmlformats.org/officeDocument/2006/relationships/tags" Target="../tags/tag198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1.xml"/><Relationship Id="rId2" Type="http://schemas.openxmlformats.org/officeDocument/2006/relationships/image" Target="../media/image8.png"/><Relationship Id="rId1" Type="http://schemas.openxmlformats.org/officeDocument/2006/relationships/tags" Target="../tags/tag200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3.xml"/><Relationship Id="rId2" Type="http://schemas.openxmlformats.org/officeDocument/2006/relationships/image" Target="../media/image8.png"/><Relationship Id="rId1" Type="http://schemas.openxmlformats.org/officeDocument/2006/relationships/tags" Target="../tags/tag20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5.xml"/><Relationship Id="rId2" Type="http://schemas.openxmlformats.org/officeDocument/2006/relationships/image" Target="../media/image8.png"/><Relationship Id="rId1" Type="http://schemas.openxmlformats.org/officeDocument/2006/relationships/tags" Target="../tags/tag20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6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4" Type="http://schemas.openxmlformats.org/officeDocument/2006/relationships/image" Target="file:///C:\Users\deng\AppData\Local\Temp\wps\INetCache\96564066224d85cac0062108eba143f7" TargetMode="External"/><Relationship Id="rId3" Type="http://schemas.openxmlformats.org/officeDocument/2006/relationships/image" Target="../media/image11.jpeg"/><Relationship Id="rId2" Type="http://schemas.openxmlformats.org/officeDocument/2006/relationships/image" Target="file:///C:\Users\deng\AppData\Local\Temp\wps\INetCache\77b4addf4fd3ed3f5d24a833019007eb" TargetMode="Externa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image" Target="../media/image4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9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8.xml"/><Relationship Id="rId4" Type="http://schemas.openxmlformats.org/officeDocument/2006/relationships/image" Target="file:///C:\Users\deng\AppData\Local\Temp\wps\INetCache\9db8a44a3e77ba90a8db860758d57f75" TargetMode="External"/><Relationship Id="rId3" Type="http://schemas.openxmlformats.org/officeDocument/2006/relationships/image" Target="../media/image42.jpeg"/><Relationship Id="rId2" Type="http://schemas.openxmlformats.org/officeDocument/2006/relationships/image" Target="file:///C:\Users\deng\AppData\Local\Temp\wps\INetCache\09036903ad114912a78a8a76692f0bac" TargetMode="External"/><Relationship Id="rId1" Type="http://schemas.openxmlformats.org/officeDocument/2006/relationships/image" Target="../media/image41.jpeg"/></Relationships>
</file>

<file path=ppt/slides/_rels/slide5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9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file:///C:\Users\deng\AppData\Local\Temp\wps\INetCache\9db8a44a3e77ba90a8db860758d57f75" TargetMode="External"/><Relationship Id="rId1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0.xml"/><Relationship Id="rId2" Type="http://schemas.openxmlformats.org/officeDocument/2006/relationships/image" Target="file:///C:\Users\deng\AppData\Local\Temp\wps\INetCache\fdaa23d5871ce63183665b348df8d509" TargetMode="External"/><Relationship Id="rId1" Type="http://schemas.openxmlformats.org/officeDocument/2006/relationships/image" Target="../media/image4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9.xml"/><Relationship Id="rId6" Type="http://schemas.openxmlformats.org/officeDocument/2006/relationships/image" Target="file:///C:\Users\deng\AppData\Local\Temp\wps\INetCache\ee3ffa32f8dd4eea979970d4abd7b32e" TargetMode="External"/><Relationship Id="rId5" Type="http://schemas.openxmlformats.org/officeDocument/2006/relationships/image" Target="../media/image13.jpeg"/><Relationship Id="rId4" Type="http://schemas.openxmlformats.org/officeDocument/2006/relationships/image" Target="file:///C:\Users\deng\AppData\Local\Temp\wps\INetCache\5c9a4ff5b6818d7dbc733cb34c590528" TargetMode="External"/><Relationship Id="rId3" Type="http://schemas.openxmlformats.org/officeDocument/2006/relationships/image" Target="../media/image9.jpeg"/><Relationship Id="rId2" Type="http://schemas.openxmlformats.org/officeDocument/2006/relationships/image" Target="file:///C:\Users\deng\AppData\Local\Temp\wps\INetCache\cbbc156f40803ca0f72fc84da0163c86" TargetMode="External"/><Relationship Id="rId1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2.xml"/><Relationship Id="rId4" Type="http://schemas.openxmlformats.org/officeDocument/2006/relationships/image" Target="file:///C:\Users\deng\AppData\Local\Temp\wps\INetCache\a8b55be20ea449f84603a17fd7320d71" TargetMode="External"/><Relationship Id="rId3" Type="http://schemas.openxmlformats.org/officeDocument/2006/relationships/image" Target="../media/image47.jpeg"/><Relationship Id="rId2" Type="http://schemas.openxmlformats.org/officeDocument/2006/relationships/image" Target="file:///C:\Users\deng\AppData\Local\Temp\wps\INetCache\0d7aee9c06822ae3e5206c90c826ba53" TargetMode="External"/><Relationship Id="rId1" Type="http://schemas.openxmlformats.org/officeDocument/2006/relationships/image" Target="../media/image46.jpeg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223.xml"/><Relationship Id="rId2" Type="http://schemas.openxmlformats.org/officeDocument/2006/relationships/image" Target="file:///C:\Users\deng\AppData\Local\Temp\wps\INetCache\a23660be8949726c92e30e7a967fb6a8" TargetMode="External"/><Relationship Id="rId1" Type="http://schemas.openxmlformats.org/officeDocument/2006/relationships/image" Target="../media/image4.jpe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jpeg"/><Relationship Id="rId8" Type="http://schemas.openxmlformats.org/officeDocument/2006/relationships/image" Target="file:///C:\Users\deng\AppData\Local\Temp\wps\INetCache\7dc377ab36f9f1fad77d7cacfb19cd76" TargetMode="External"/><Relationship Id="rId7" Type="http://schemas.openxmlformats.org/officeDocument/2006/relationships/image" Target="../media/image51.jpeg"/><Relationship Id="rId6" Type="http://schemas.openxmlformats.org/officeDocument/2006/relationships/image" Target="file:///C:\Users\deng\AppData\Local\Temp\wps\INetCache\b24ad90aeb70b8b66b8acc98eeb31946" TargetMode="External"/><Relationship Id="rId5" Type="http://schemas.openxmlformats.org/officeDocument/2006/relationships/image" Target="../media/image50.png"/><Relationship Id="rId4" Type="http://schemas.openxmlformats.org/officeDocument/2006/relationships/image" Target="file:///C:\Users\deng\AppData\Local\Temp\wps\INetCache\3abe9a2fa2377d778f45cd4ffc544137" TargetMode="External"/><Relationship Id="rId3" Type="http://schemas.openxmlformats.org/officeDocument/2006/relationships/image" Target="../media/image49.jpeg"/><Relationship Id="rId2" Type="http://schemas.openxmlformats.org/officeDocument/2006/relationships/image" Target="file:///C:\Users\deng\AppData\Local\Temp\wps\INetCache\0a54ea63d8f18b5c4aa00c2bc8f221a4" TargetMode="External"/><Relationship Id="rId13" Type="http://schemas.openxmlformats.org/officeDocument/2006/relationships/notesSlide" Target="../notesSlides/notesSlide4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24.xml"/><Relationship Id="rId10" Type="http://schemas.openxmlformats.org/officeDocument/2006/relationships/image" Target="file:///C:\Users\deng\AppData\Local\Temp\wps\INetCache\0bf42b37612dc224c239e2acf6efffb6" TargetMode="External"/><Relationship Id="rId1" Type="http://schemas.openxmlformats.org/officeDocument/2006/relationships/image" Target="../media/image48.jpeg"/></Relationships>
</file>

<file path=ppt/slides/_rels/slide6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5.xml"/><Relationship Id="rId4" Type="http://schemas.openxmlformats.org/officeDocument/2006/relationships/image" Target="../media/image54.png"/><Relationship Id="rId3" Type="http://schemas.openxmlformats.org/officeDocument/2006/relationships/hyperlink" Target="&#21271;&#26007;.MP4" TargetMode="External"/><Relationship Id="rId2" Type="http://schemas.openxmlformats.org/officeDocument/2006/relationships/image" Target="file:///C:\Users\deng\AppData\Local\Temp\wps\INetCache\a60c89d4d0af43542f54772872ca720f" TargetMode="External"/><Relationship Id="rId1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1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7295515" y="0"/>
            <a:ext cx="4896485" cy="2762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3487420" y="0"/>
            <a:ext cx="3700780" cy="27628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-75565" y="0"/>
            <a:ext cx="3403600" cy="4889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87420" y="2656205"/>
            <a:ext cx="8806180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</a:pP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中国地震台网</a:t>
            </a:r>
            <a:endParaRPr lang="zh-CN" altLang="en-US"/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2008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震级：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震中：四川省阿坝藏族羌族自治州汶川县映秀镇（东经103°42'，北纬31°01'）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受灾人数：69227人遇难、17923人失踪、374643人不同程度受伤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经济损失：8451.4亿元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99480" y="6256020"/>
            <a:ext cx="6192520" cy="521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你知道怎样描述并确定地震的震中吗？</a:t>
            </a:r>
            <a:endParaRPr lang="zh-CN" altLang="en-US" sz="2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0" y="266700"/>
            <a:ext cx="8426450" cy="6324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3298190"/>
            <a:ext cx="32448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人们为它标注了度数。</a:t>
            </a:r>
            <a:r>
              <a:rPr lang="zh-CN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标注</a:t>
            </a:r>
            <a:r>
              <a:rPr 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纬线</a:t>
            </a:r>
            <a:r>
              <a:rPr lang="zh-CN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的度数叫做</a:t>
            </a:r>
            <a:r>
              <a:rPr lang="zh-CN" sz="28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纬度</a:t>
            </a:r>
            <a:r>
              <a:rPr lang="zh-CN" sz="280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8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3216910" y="1348740"/>
            <a:ext cx="8302625" cy="2023745"/>
          </a:xfrm>
          <a:custGeom>
            <a:avLst/>
            <a:gdLst>
              <a:gd name="connisteX0" fmla="*/ 0 w 8302625"/>
              <a:gd name="connsiteY0" fmla="*/ 619125 h 2023863"/>
              <a:gd name="connisteX1" fmla="*/ 392430 w 8302625"/>
              <a:gd name="connsiteY1" fmla="*/ 950595 h 2023863"/>
              <a:gd name="connisteX2" fmla="*/ 1003300 w 8302625"/>
              <a:gd name="connsiteY2" fmla="*/ 1325245 h 2023863"/>
              <a:gd name="connisteX3" fmla="*/ 2066925 w 8302625"/>
              <a:gd name="connsiteY3" fmla="*/ 1761490 h 2023863"/>
              <a:gd name="connisteX4" fmla="*/ 2773680 w 8302625"/>
              <a:gd name="connsiteY4" fmla="*/ 1935480 h 2023863"/>
              <a:gd name="connisteX5" fmla="*/ 3794125 w 8302625"/>
              <a:gd name="connsiteY5" fmla="*/ 2023110 h 2023863"/>
              <a:gd name="connisteX6" fmla="*/ 4866640 w 8302625"/>
              <a:gd name="connsiteY6" fmla="*/ 1901190 h 2023863"/>
              <a:gd name="connisteX7" fmla="*/ 5852160 w 8302625"/>
              <a:gd name="connsiteY7" fmla="*/ 1621790 h 2023863"/>
              <a:gd name="connisteX8" fmla="*/ 6881495 w 8302625"/>
              <a:gd name="connsiteY8" fmla="*/ 1124585 h 2023863"/>
              <a:gd name="connisteX9" fmla="*/ 7727315 w 8302625"/>
              <a:gd name="connsiteY9" fmla="*/ 523240 h 2023863"/>
              <a:gd name="connisteX10" fmla="*/ 8302625 w 8302625"/>
              <a:gd name="connsiteY10" fmla="*/ 0 h 202386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8302625" h="2023863">
                <a:moveTo>
                  <a:pt x="0" y="619125"/>
                </a:moveTo>
                <a:cubicBezTo>
                  <a:pt x="66040" y="678180"/>
                  <a:pt x="191770" y="809625"/>
                  <a:pt x="392430" y="950595"/>
                </a:cubicBezTo>
                <a:cubicBezTo>
                  <a:pt x="593090" y="1091565"/>
                  <a:pt x="668655" y="1163320"/>
                  <a:pt x="1003300" y="1325245"/>
                </a:cubicBezTo>
                <a:cubicBezTo>
                  <a:pt x="1337945" y="1487170"/>
                  <a:pt x="1712595" y="1639570"/>
                  <a:pt x="2066925" y="1761490"/>
                </a:cubicBezTo>
                <a:cubicBezTo>
                  <a:pt x="2421255" y="1883410"/>
                  <a:pt x="2428240" y="1883410"/>
                  <a:pt x="2773680" y="1935480"/>
                </a:cubicBezTo>
                <a:cubicBezTo>
                  <a:pt x="3119120" y="1987550"/>
                  <a:pt x="3375660" y="2030095"/>
                  <a:pt x="3794125" y="2023110"/>
                </a:cubicBezTo>
                <a:cubicBezTo>
                  <a:pt x="4212590" y="2016125"/>
                  <a:pt x="4455160" y="1981200"/>
                  <a:pt x="4866640" y="1901190"/>
                </a:cubicBezTo>
                <a:cubicBezTo>
                  <a:pt x="5278120" y="1821180"/>
                  <a:pt x="5448935" y="1777365"/>
                  <a:pt x="5852160" y="1621790"/>
                </a:cubicBezTo>
                <a:cubicBezTo>
                  <a:pt x="6255385" y="1466215"/>
                  <a:pt x="6506210" y="1344295"/>
                  <a:pt x="6881495" y="1124585"/>
                </a:cubicBezTo>
                <a:cubicBezTo>
                  <a:pt x="7256780" y="904875"/>
                  <a:pt x="7442835" y="748030"/>
                  <a:pt x="7727315" y="523240"/>
                </a:cubicBezTo>
                <a:cubicBezTo>
                  <a:pt x="8011795" y="298450"/>
                  <a:pt x="8204200" y="92710"/>
                  <a:pt x="8302625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1520170" y="1165225"/>
            <a:ext cx="471170" cy="27051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1516360" y="3027680"/>
            <a:ext cx="471170" cy="27051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1494135" y="4737100"/>
            <a:ext cx="471170" cy="27051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3234690" y="3232150"/>
            <a:ext cx="8284845" cy="1534795"/>
          </a:xfrm>
          <a:custGeom>
            <a:avLst/>
            <a:gdLst>
              <a:gd name="connisteX0" fmla="*/ 0 w 8284845"/>
              <a:gd name="connsiteY0" fmla="*/ 514350 h 1535043"/>
              <a:gd name="connisteX1" fmla="*/ 366395 w 8284845"/>
              <a:gd name="connsiteY1" fmla="*/ 732790 h 1535043"/>
              <a:gd name="connisteX2" fmla="*/ 1238250 w 8284845"/>
              <a:gd name="connsiteY2" fmla="*/ 1081405 h 1535043"/>
              <a:gd name="connisteX3" fmla="*/ 2494280 w 8284845"/>
              <a:gd name="connsiteY3" fmla="*/ 1438910 h 1535043"/>
              <a:gd name="connisteX4" fmla="*/ 3793490 w 8284845"/>
              <a:gd name="connsiteY4" fmla="*/ 1534795 h 1535043"/>
              <a:gd name="connisteX5" fmla="*/ 5014595 w 8284845"/>
              <a:gd name="connsiteY5" fmla="*/ 1430020 h 1535043"/>
              <a:gd name="connisteX6" fmla="*/ 6296660 w 8284845"/>
              <a:gd name="connsiteY6" fmla="*/ 1072515 h 1535043"/>
              <a:gd name="connisteX7" fmla="*/ 7517765 w 8284845"/>
              <a:gd name="connsiteY7" fmla="*/ 479425 h 1535043"/>
              <a:gd name="connisteX8" fmla="*/ 8284845 w 8284845"/>
              <a:gd name="connsiteY8" fmla="*/ 0 h 153504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8284845" h="1535043">
                <a:moveTo>
                  <a:pt x="0" y="514350"/>
                </a:moveTo>
                <a:cubicBezTo>
                  <a:pt x="55880" y="551180"/>
                  <a:pt x="118745" y="619125"/>
                  <a:pt x="366395" y="732790"/>
                </a:cubicBezTo>
                <a:cubicBezTo>
                  <a:pt x="614045" y="846455"/>
                  <a:pt x="812800" y="940435"/>
                  <a:pt x="1238250" y="1081405"/>
                </a:cubicBezTo>
                <a:cubicBezTo>
                  <a:pt x="1663700" y="1222375"/>
                  <a:pt x="1983105" y="1348105"/>
                  <a:pt x="2494280" y="1438910"/>
                </a:cubicBezTo>
                <a:cubicBezTo>
                  <a:pt x="3005455" y="1529715"/>
                  <a:pt x="3289300" y="1536700"/>
                  <a:pt x="3793490" y="1534795"/>
                </a:cubicBezTo>
                <a:cubicBezTo>
                  <a:pt x="4297680" y="1532890"/>
                  <a:pt x="4514215" y="1522730"/>
                  <a:pt x="5014595" y="1430020"/>
                </a:cubicBezTo>
                <a:cubicBezTo>
                  <a:pt x="5514975" y="1337310"/>
                  <a:pt x="5796280" y="1262380"/>
                  <a:pt x="6296660" y="1072515"/>
                </a:cubicBezTo>
                <a:cubicBezTo>
                  <a:pt x="6797040" y="882650"/>
                  <a:pt x="7120255" y="694055"/>
                  <a:pt x="7517765" y="479425"/>
                </a:cubicBezTo>
                <a:cubicBezTo>
                  <a:pt x="7915275" y="264795"/>
                  <a:pt x="8155940" y="83820"/>
                  <a:pt x="8284845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3234690" y="4985385"/>
            <a:ext cx="8258810" cy="1186815"/>
          </a:xfrm>
          <a:custGeom>
            <a:avLst/>
            <a:gdLst>
              <a:gd name="connisteX0" fmla="*/ 0 w 8258810"/>
              <a:gd name="connsiteY0" fmla="*/ 330835 h 1186751"/>
              <a:gd name="connisteX1" fmla="*/ 758825 w 8258810"/>
              <a:gd name="connsiteY1" fmla="*/ 662305 h 1186751"/>
              <a:gd name="connisteX2" fmla="*/ 1133475 w 8258810"/>
              <a:gd name="connsiteY2" fmla="*/ 810895 h 1186751"/>
              <a:gd name="connisteX3" fmla="*/ 2380615 w 8258810"/>
              <a:gd name="connsiteY3" fmla="*/ 1107440 h 1186751"/>
              <a:gd name="connisteX4" fmla="*/ 3784600 w 8258810"/>
              <a:gd name="connsiteY4" fmla="*/ 1185545 h 1186751"/>
              <a:gd name="connisteX5" fmla="*/ 5136515 w 8258810"/>
              <a:gd name="connsiteY5" fmla="*/ 1081405 h 1186751"/>
              <a:gd name="connisteX6" fmla="*/ 6505575 w 8258810"/>
              <a:gd name="connsiteY6" fmla="*/ 758190 h 1186751"/>
              <a:gd name="connisteX7" fmla="*/ 7796530 w 8258810"/>
              <a:gd name="connsiteY7" fmla="*/ 182880 h 1186751"/>
              <a:gd name="connisteX8" fmla="*/ 8258810 w 8258810"/>
              <a:gd name="connsiteY8" fmla="*/ 0 h 1186751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8258810" h="1186751">
                <a:moveTo>
                  <a:pt x="0" y="330835"/>
                </a:moveTo>
                <a:cubicBezTo>
                  <a:pt x="144145" y="394335"/>
                  <a:pt x="532130" y="566420"/>
                  <a:pt x="758825" y="662305"/>
                </a:cubicBezTo>
                <a:cubicBezTo>
                  <a:pt x="985520" y="758190"/>
                  <a:pt x="808990" y="721995"/>
                  <a:pt x="1133475" y="810895"/>
                </a:cubicBezTo>
                <a:cubicBezTo>
                  <a:pt x="1457960" y="899795"/>
                  <a:pt x="1850390" y="1032510"/>
                  <a:pt x="2380615" y="1107440"/>
                </a:cubicBezTo>
                <a:cubicBezTo>
                  <a:pt x="2910840" y="1182370"/>
                  <a:pt x="3233420" y="1190625"/>
                  <a:pt x="3784600" y="1185545"/>
                </a:cubicBezTo>
                <a:cubicBezTo>
                  <a:pt x="4335780" y="1180465"/>
                  <a:pt x="4592320" y="1167130"/>
                  <a:pt x="5136515" y="1081405"/>
                </a:cubicBezTo>
                <a:cubicBezTo>
                  <a:pt x="5680710" y="995680"/>
                  <a:pt x="5973445" y="937895"/>
                  <a:pt x="6505575" y="758190"/>
                </a:cubicBezTo>
                <a:cubicBezTo>
                  <a:pt x="7037705" y="578485"/>
                  <a:pt x="7446010" y="334645"/>
                  <a:pt x="7796530" y="182880"/>
                </a:cubicBezTo>
                <a:cubicBezTo>
                  <a:pt x="8147050" y="31115"/>
                  <a:pt x="8192135" y="24765"/>
                  <a:pt x="8258810" y="0"/>
                </a:cubicBezTo>
              </a:path>
            </a:pathLst>
          </a:cu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27000" y="341630"/>
            <a:ext cx="32448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Question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我们如何区分无数条纬线呢？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 bldLvl="0" animBg="1"/>
      <p:bldP spid="33" grpId="0" bldLvl="0" animBg="1"/>
      <p:bldP spid="35" grpId="0" bldLvl="0" animBg="1"/>
      <p:bldP spid="28" grpId="0" bldLvl="0" animBg="1"/>
      <p:bldP spid="31" grpId="0" bldLvl="0" animBg="1"/>
      <p:bldP spid="3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纬线和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0" y="661035"/>
            <a:ext cx="5788025" cy="59112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18885" y="635"/>
            <a:ext cx="3693160" cy="553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纬度：</a:t>
            </a:r>
            <a:r>
              <a:rPr lang="zh-CN" altLang="en-US" sz="2400"/>
              <a:t>标注纬线的度数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3278505" y="3451860"/>
            <a:ext cx="5066665" cy="1092835"/>
          </a:xfrm>
          <a:custGeom>
            <a:avLst/>
            <a:gdLst>
              <a:gd name="connisteX0" fmla="*/ 0 w 5066665"/>
              <a:gd name="connsiteY0" fmla="*/ 0 h 1092603"/>
              <a:gd name="connisteX1" fmla="*/ 121920 w 5066665"/>
              <a:gd name="connsiteY1" fmla="*/ 261620 h 1092603"/>
              <a:gd name="connisteX2" fmla="*/ 488315 w 5066665"/>
              <a:gd name="connsiteY2" fmla="*/ 636905 h 1092603"/>
              <a:gd name="connisteX3" fmla="*/ 1089660 w 5066665"/>
              <a:gd name="connsiteY3" fmla="*/ 881380 h 1092603"/>
              <a:gd name="connisteX4" fmla="*/ 2371725 w 5066665"/>
              <a:gd name="connsiteY4" fmla="*/ 1073150 h 1092603"/>
              <a:gd name="connisteX5" fmla="*/ 3366135 w 5066665"/>
              <a:gd name="connsiteY5" fmla="*/ 1055370 h 1092603"/>
              <a:gd name="connisteX6" fmla="*/ 4298950 w 5066665"/>
              <a:gd name="connsiteY6" fmla="*/ 889635 h 1092603"/>
              <a:gd name="connisteX7" fmla="*/ 4822190 w 5066665"/>
              <a:gd name="connsiteY7" fmla="*/ 601980 h 1092603"/>
              <a:gd name="connisteX8" fmla="*/ 5066665 w 5066665"/>
              <a:gd name="connsiteY8" fmla="*/ 340360 h 10926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5066665" h="1092603">
                <a:moveTo>
                  <a:pt x="0" y="0"/>
                </a:moveTo>
                <a:cubicBezTo>
                  <a:pt x="17145" y="45085"/>
                  <a:pt x="24130" y="133985"/>
                  <a:pt x="121920" y="261620"/>
                </a:cubicBezTo>
                <a:cubicBezTo>
                  <a:pt x="219710" y="389255"/>
                  <a:pt x="294640" y="513080"/>
                  <a:pt x="488315" y="636905"/>
                </a:cubicBezTo>
                <a:cubicBezTo>
                  <a:pt x="681990" y="760730"/>
                  <a:pt x="713105" y="794385"/>
                  <a:pt x="1089660" y="881380"/>
                </a:cubicBezTo>
                <a:cubicBezTo>
                  <a:pt x="1466215" y="968375"/>
                  <a:pt x="1916430" y="1038225"/>
                  <a:pt x="2371725" y="1073150"/>
                </a:cubicBezTo>
                <a:cubicBezTo>
                  <a:pt x="2827020" y="1108075"/>
                  <a:pt x="2980690" y="1092200"/>
                  <a:pt x="3366135" y="1055370"/>
                </a:cubicBezTo>
                <a:cubicBezTo>
                  <a:pt x="3751580" y="1018540"/>
                  <a:pt x="4007485" y="980440"/>
                  <a:pt x="4298950" y="889635"/>
                </a:cubicBezTo>
                <a:cubicBezTo>
                  <a:pt x="4590415" y="798830"/>
                  <a:pt x="4668520" y="711835"/>
                  <a:pt x="4822190" y="601980"/>
                </a:cubicBezTo>
                <a:cubicBezTo>
                  <a:pt x="4975860" y="492125"/>
                  <a:pt x="5027930" y="386715"/>
                  <a:pt x="5066665" y="340360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792595" y="3992880"/>
            <a:ext cx="732155" cy="48196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445760" y="6090285"/>
            <a:ext cx="1247140" cy="3860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472430" y="732155"/>
            <a:ext cx="1386205" cy="38608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8105" y="1909445"/>
            <a:ext cx="2907030" cy="11988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纬度从赤道起算，把</a:t>
            </a:r>
            <a:r>
              <a:rPr lang="en-US" altLang="zh-CN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定为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赤道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042025" y="1118235"/>
            <a:ext cx="28956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042025" y="6021070"/>
            <a:ext cx="28956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8345170" y="3782695"/>
            <a:ext cx="601980" cy="825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8929370" y="839470"/>
            <a:ext cx="3168015" cy="2861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赤道以北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北纬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北纬表示方法：读作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北纬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，记作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“40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N”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越往北度数越大。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64295" y="3782695"/>
            <a:ext cx="3168015" cy="28613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赤道以南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南纬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南纬表示方法：读作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南纬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，记作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“40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S”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越往南度数越大。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3931920" y="1859915"/>
            <a:ext cx="3907155" cy="1019810"/>
          </a:xfrm>
          <a:custGeom>
            <a:avLst/>
            <a:gdLst>
              <a:gd name="connisteX0" fmla="*/ 61307 w 3906867"/>
              <a:gd name="connsiteY0" fmla="*/ 0 h 1019800"/>
              <a:gd name="connisteX1" fmla="*/ 347 w 3906867"/>
              <a:gd name="connsiteY1" fmla="*/ 191770 h 1019800"/>
              <a:gd name="connisteX2" fmla="*/ 87342 w 3906867"/>
              <a:gd name="connsiteY2" fmla="*/ 436245 h 1019800"/>
              <a:gd name="connisteX3" fmla="*/ 392777 w 3906867"/>
              <a:gd name="connsiteY3" fmla="*/ 697865 h 1019800"/>
              <a:gd name="connisteX4" fmla="*/ 1273522 w 3906867"/>
              <a:gd name="connsiteY4" fmla="*/ 976630 h 1019800"/>
              <a:gd name="connisteX5" fmla="*/ 2476847 w 3906867"/>
              <a:gd name="connsiteY5" fmla="*/ 993775 h 1019800"/>
              <a:gd name="connisteX6" fmla="*/ 3357592 w 3906867"/>
              <a:gd name="connsiteY6" fmla="*/ 810895 h 1019800"/>
              <a:gd name="connisteX7" fmla="*/ 3802727 w 3906867"/>
              <a:gd name="connsiteY7" fmla="*/ 549275 h 1019800"/>
              <a:gd name="connisteX8" fmla="*/ 3906867 w 3906867"/>
              <a:gd name="connsiteY8" fmla="*/ 182880 h 101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906868" h="1019801">
                <a:moveTo>
                  <a:pt x="61308" y="0"/>
                </a:moveTo>
                <a:cubicBezTo>
                  <a:pt x="47338" y="33655"/>
                  <a:pt x="-4732" y="104775"/>
                  <a:pt x="348" y="191770"/>
                </a:cubicBezTo>
                <a:cubicBezTo>
                  <a:pt x="5428" y="278765"/>
                  <a:pt x="8603" y="335280"/>
                  <a:pt x="87343" y="436245"/>
                </a:cubicBezTo>
                <a:cubicBezTo>
                  <a:pt x="166083" y="537210"/>
                  <a:pt x="155288" y="589915"/>
                  <a:pt x="392778" y="697865"/>
                </a:cubicBezTo>
                <a:cubicBezTo>
                  <a:pt x="630268" y="805815"/>
                  <a:pt x="856963" y="917575"/>
                  <a:pt x="1273523" y="976630"/>
                </a:cubicBezTo>
                <a:cubicBezTo>
                  <a:pt x="1690083" y="1035685"/>
                  <a:pt x="2060288" y="1026795"/>
                  <a:pt x="2476848" y="993775"/>
                </a:cubicBezTo>
                <a:cubicBezTo>
                  <a:pt x="2893408" y="960755"/>
                  <a:pt x="3092163" y="899795"/>
                  <a:pt x="3357593" y="810895"/>
                </a:cubicBezTo>
                <a:cubicBezTo>
                  <a:pt x="3623023" y="721995"/>
                  <a:pt x="3692873" y="675005"/>
                  <a:pt x="3802728" y="549275"/>
                </a:cubicBezTo>
                <a:cubicBezTo>
                  <a:pt x="3912583" y="423545"/>
                  <a:pt x="3894803" y="250825"/>
                  <a:pt x="3906868" y="182880"/>
                </a:cubicBezTo>
              </a:path>
            </a:pathLst>
          </a:cu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3967480" y="5260975"/>
            <a:ext cx="3479165" cy="497205"/>
          </a:xfrm>
          <a:custGeom>
            <a:avLst/>
            <a:gdLst>
              <a:gd name="connisteX0" fmla="*/ 0 w 3479165"/>
              <a:gd name="connsiteY0" fmla="*/ 0 h 497437"/>
              <a:gd name="connisteX1" fmla="*/ 418465 w 3479165"/>
              <a:gd name="connsiteY1" fmla="*/ 226695 h 497437"/>
              <a:gd name="connisteX2" fmla="*/ 1124585 w 3479165"/>
              <a:gd name="connsiteY2" fmla="*/ 436245 h 497437"/>
              <a:gd name="connisteX3" fmla="*/ 2023110 w 3479165"/>
              <a:gd name="connsiteY3" fmla="*/ 497205 h 497437"/>
              <a:gd name="connisteX4" fmla="*/ 2781935 w 3479165"/>
              <a:gd name="connsiteY4" fmla="*/ 427355 h 497437"/>
              <a:gd name="connisteX5" fmla="*/ 3479165 w 3479165"/>
              <a:gd name="connsiteY5" fmla="*/ 217805 h 49743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479165" h="497437">
                <a:moveTo>
                  <a:pt x="0" y="0"/>
                </a:moveTo>
                <a:cubicBezTo>
                  <a:pt x="69850" y="41275"/>
                  <a:pt x="193675" y="139700"/>
                  <a:pt x="418465" y="226695"/>
                </a:cubicBezTo>
                <a:cubicBezTo>
                  <a:pt x="643255" y="313690"/>
                  <a:pt x="803910" y="382270"/>
                  <a:pt x="1124585" y="436245"/>
                </a:cubicBezTo>
                <a:cubicBezTo>
                  <a:pt x="1445260" y="490220"/>
                  <a:pt x="1691640" y="499110"/>
                  <a:pt x="2023110" y="497205"/>
                </a:cubicBezTo>
                <a:cubicBezTo>
                  <a:pt x="2354580" y="495300"/>
                  <a:pt x="2490470" y="483235"/>
                  <a:pt x="2781935" y="427355"/>
                </a:cubicBezTo>
                <a:cubicBezTo>
                  <a:pt x="3073400" y="371475"/>
                  <a:pt x="3354705" y="258445"/>
                  <a:pt x="3479165" y="217805"/>
                </a:cubicBezTo>
              </a:path>
            </a:pathLst>
          </a:custGeom>
          <a:noFill/>
          <a:ln w="349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1" name="直接连接符 40"/>
          <p:cNvCxnSpPr>
            <a:stCxn id="38" idx="8"/>
          </p:cNvCxnSpPr>
          <p:nvPr/>
        </p:nvCxnSpPr>
        <p:spPr>
          <a:xfrm>
            <a:off x="7839075" y="2042795"/>
            <a:ext cx="1090295" cy="8890"/>
          </a:xfrm>
          <a:prstGeom prst="line">
            <a:avLst/>
          </a:prstGeom>
          <a:ln w="28575" cmpd="sng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446645" y="5521960"/>
            <a:ext cx="1482725" cy="9525"/>
          </a:xfrm>
          <a:prstGeom prst="line">
            <a:avLst/>
          </a:prstGeom>
          <a:ln w="28575" cmpd="sng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上箭头 42"/>
          <p:cNvSpPr/>
          <p:nvPr/>
        </p:nvSpPr>
        <p:spPr>
          <a:xfrm>
            <a:off x="4697730" y="3023870"/>
            <a:ext cx="435610" cy="118618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上箭头 43"/>
          <p:cNvSpPr/>
          <p:nvPr/>
        </p:nvSpPr>
        <p:spPr>
          <a:xfrm rot="10800000">
            <a:off x="4697730" y="4624705"/>
            <a:ext cx="435610" cy="1186180"/>
          </a:xfrm>
          <a:prstGeom prst="up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644005" y="2877820"/>
            <a:ext cx="1029335" cy="4603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北纬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688455" y="4864100"/>
            <a:ext cx="940435" cy="4603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南纬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8785860" y="1277620"/>
            <a:ext cx="8890" cy="2346325"/>
          </a:xfrm>
          <a:prstGeom prst="straightConnector1">
            <a:avLst/>
          </a:prstGeom>
          <a:ln w="31750">
            <a:solidFill>
              <a:srgbClr val="FF0000">
                <a:alpha val="92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8764270" y="3851275"/>
            <a:ext cx="21590" cy="2110105"/>
          </a:xfrm>
          <a:prstGeom prst="straightConnector1">
            <a:avLst/>
          </a:prstGeom>
          <a:ln w="31750">
            <a:solidFill>
              <a:srgbClr val="FF0000">
                <a:alpha val="92000"/>
              </a:srgb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8072755" y="2189480"/>
            <a:ext cx="874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72755" y="4474845"/>
            <a:ext cx="874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105" y="3451225"/>
            <a:ext cx="2907030" cy="230695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由赤道到北极和南极各分作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90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°，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北纬</a:t>
            </a:r>
            <a:r>
              <a:rPr lang="en-US" altLang="zh-CN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90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°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北极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，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南纬</a:t>
            </a:r>
            <a:r>
              <a:rPr lang="en-US" altLang="zh-CN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90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°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为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南极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  <p:bldP spid="38" grpId="0" animBg="1"/>
      <p:bldP spid="45" grpId="0" animBg="1"/>
      <p:bldP spid="43" grpId="0" animBg="1"/>
      <p:bldP spid="11" grpId="0" animBg="1"/>
      <p:bldP spid="2" grpId="0" animBg="1"/>
      <p:bldP spid="49" grpId="0"/>
      <p:bldP spid="34" grpId="0" animBg="1"/>
      <p:bldP spid="37" grpId="0" animBg="1"/>
      <p:bldP spid="46" grpId="0" animBg="1"/>
      <p:bldP spid="39" grpId="0" animBg="1"/>
      <p:bldP spid="44" grpId="0" animBg="1"/>
      <p:bldP spid="10" grpId="0" animBg="1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纬线和纬度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18885" y="635"/>
            <a:ext cx="3693160" cy="553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纬度：</a:t>
            </a:r>
            <a:r>
              <a:rPr lang="zh-CN" altLang="en-US" sz="2400"/>
              <a:t>标注纬线的度数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52730" y="997585"/>
            <a:ext cx="11511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P5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第一大题：请写出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A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B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C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D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四点的纬度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1900555"/>
            <a:ext cx="4017645" cy="2966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20" y="1804035"/>
            <a:ext cx="3703320" cy="2949575"/>
          </a:xfrm>
          <a:prstGeom prst="rect">
            <a:avLst/>
          </a:prstGeom>
        </p:spPr>
      </p:pic>
      <p:sp>
        <p:nvSpPr>
          <p:cNvPr id="13" name="任意多边形 12"/>
          <p:cNvSpPr/>
          <p:nvPr/>
        </p:nvSpPr>
        <p:spPr>
          <a:xfrm>
            <a:off x="252730" y="2705100"/>
            <a:ext cx="3645535" cy="424180"/>
          </a:xfrm>
          <a:custGeom>
            <a:avLst/>
            <a:gdLst>
              <a:gd name="connisteX0" fmla="*/ 0 w 3645535"/>
              <a:gd name="connsiteY0" fmla="*/ 424133 h 424133"/>
              <a:gd name="connisteX1" fmla="*/ 122555 w 3645535"/>
              <a:gd name="connsiteY1" fmla="*/ 362538 h 424133"/>
              <a:gd name="connisteX2" fmla="*/ 401320 w 3645535"/>
              <a:gd name="connsiteY2" fmla="*/ 231728 h 424133"/>
              <a:gd name="connisteX3" fmla="*/ 1107440 w 3645535"/>
              <a:gd name="connsiteY3" fmla="*/ 31703 h 424133"/>
              <a:gd name="connisteX4" fmla="*/ 1840230 w 3645535"/>
              <a:gd name="connsiteY4" fmla="*/ 5033 h 424133"/>
              <a:gd name="connisteX5" fmla="*/ 2555240 w 3645535"/>
              <a:gd name="connsiteY5" fmla="*/ 48848 h 424133"/>
              <a:gd name="connisteX6" fmla="*/ 3288030 w 3645535"/>
              <a:gd name="connsiteY6" fmla="*/ 258398 h 424133"/>
              <a:gd name="connisteX7" fmla="*/ 3645535 w 3645535"/>
              <a:gd name="connsiteY7" fmla="*/ 415243 h 4241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3645535" h="424134">
                <a:moveTo>
                  <a:pt x="0" y="424134"/>
                </a:moveTo>
                <a:cubicBezTo>
                  <a:pt x="19050" y="414609"/>
                  <a:pt x="42545" y="401274"/>
                  <a:pt x="122555" y="362539"/>
                </a:cubicBezTo>
                <a:cubicBezTo>
                  <a:pt x="202565" y="323804"/>
                  <a:pt x="204470" y="297769"/>
                  <a:pt x="401320" y="231729"/>
                </a:cubicBezTo>
                <a:cubicBezTo>
                  <a:pt x="598170" y="165689"/>
                  <a:pt x="819785" y="76789"/>
                  <a:pt x="1107440" y="31704"/>
                </a:cubicBezTo>
                <a:cubicBezTo>
                  <a:pt x="1395095" y="-13381"/>
                  <a:pt x="1550670" y="1859"/>
                  <a:pt x="1840230" y="5034"/>
                </a:cubicBezTo>
                <a:cubicBezTo>
                  <a:pt x="2129790" y="8209"/>
                  <a:pt x="2265680" y="-1951"/>
                  <a:pt x="2555240" y="48849"/>
                </a:cubicBezTo>
                <a:cubicBezTo>
                  <a:pt x="2844800" y="99649"/>
                  <a:pt x="3070225" y="185374"/>
                  <a:pt x="3288030" y="258399"/>
                </a:cubicBezTo>
                <a:cubicBezTo>
                  <a:pt x="3505835" y="331424"/>
                  <a:pt x="3588385" y="387939"/>
                  <a:pt x="3645535" y="415244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252730" y="3653155"/>
            <a:ext cx="3645535" cy="424180"/>
          </a:xfrm>
          <a:custGeom>
            <a:avLst/>
            <a:gdLst>
              <a:gd name="connisteX0" fmla="*/ 0 w 3645535"/>
              <a:gd name="connsiteY0" fmla="*/ 424133 h 424133"/>
              <a:gd name="connisteX1" fmla="*/ 122555 w 3645535"/>
              <a:gd name="connsiteY1" fmla="*/ 362538 h 424133"/>
              <a:gd name="connisteX2" fmla="*/ 401320 w 3645535"/>
              <a:gd name="connsiteY2" fmla="*/ 231728 h 424133"/>
              <a:gd name="connisteX3" fmla="*/ 1107440 w 3645535"/>
              <a:gd name="connsiteY3" fmla="*/ 31703 h 424133"/>
              <a:gd name="connisteX4" fmla="*/ 1840230 w 3645535"/>
              <a:gd name="connsiteY4" fmla="*/ 5033 h 424133"/>
              <a:gd name="connisteX5" fmla="*/ 2555240 w 3645535"/>
              <a:gd name="connsiteY5" fmla="*/ 48848 h 424133"/>
              <a:gd name="connisteX6" fmla="*/ 3288030 w 3645535"/>
              <a:gd name="connsiteY6" fmla="*/ 258398 h 424133"/>
              <a:gd name="connisteX7" fmla="*/ 3645535 w 3645535"/>
              <a:gd name="connsiteY7" fmla="*/ 415243 h 4241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3645535" h="424134">
                <a:moveTo>
                  <a:pt x="0" y="424134"/>
                </a:moveTo>
                <a:cubicBezTo>
                  <a:pt x="19050" y="414609"/>
                  <a:pt x="42545" y="401274"/>
                  <a:pt x="122555" y="362539"/>
                </a:cubicBezTo>
                <a:cubicBezTo>
                  <a:pt x="202565" y="323804"/>
                  <a:pt x="204470" y="297769"/>
                  <a:pt x="401320" y="231729"/>
                </a:cubicBezTo>
                <a:cubicBezTo>
                  <a:pt x="598170" y="165689"/>
                  <a:pt x="819785" y="76789"/>
                  <a:pt x="1107440" y="31704"/>
                </a:cubicBezTo>
                <a:cubicBezTo>
                  <a:pt x="1395095" y="-13381"/>
                  <a:pt x="1550670" y="1859"/>
                  <a:pt x="1840230" y="5034"/>
                </a:cubicBezTo>
                <a:cubicBezTo>
                  <a:pt x="2129790" y="8209"/>
                  <a:pt x="2265680" y="-1951"/>
                  <a:pt x="2555240" y="48849"/>
                </a:cubicBezTo>
                <a:cubicBezTo>
                  <a:pt x="2844800" y="99649"/>
                  <a:pt x="3070225" y="185374"/>
                  <a:pt x="3288030" y="258399"/>
                </a:cubicBezTo>
                <a:cubicBezTo>
                  <a:pt x="3505835" y="331424"/>
                  <a:pt x="3588385" y="387939"/>
                  <a:pt x="3645535" y="415244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252730" y="1757045"/>
            <a:ext cx="3645535" cy="424180"/>
          </a:xfrm>
          <a:custGeom>
            <a:avLst/>
            <a:gdLst>
              <a:gd name="connisteX0" fmla="*/ 0 w 3645535"/>
              <a:gd name="connsiteY0" fmla="*/ 424133 h 424133"/>
              <a:gd name="connisteX1" fmla="*/ 122555 w 3645535"/>
              <a:gd name="connsiteY1" fmla="*/ 362538 h 424133"/>
              <a:gd name="connisteX2" fmla="*/ 401320 w 3645535"/>
              <a:gd name="connsiteY2" fmla="*/ 231728 h 424133"/>
              <a:gd name="connisteX3" fmla="*/ 1107440 w 3645535"/>
              <a:gd name="connsiteY3" fmla="*/ 31703 h 424133"/>
              <a:gd name="connisteX4" fmla="*/ 1840230 w 3645535"/>
              <a:gd name="connsiteY4" fmla="*/ 5033 h 424133"/>
              <a:gd name="connisteX5" fmla="*/ 2555240 w 3645535"/>
              <a:gd name="connsiteY5" fmla="*/ 48848 h 424133"/>
              <a:gd name="connisteX6" fmla="*/ 3288030 w 3645535"/>
              <a:gd name="connsiteY6" fmla="*/ 258398 h 424133"/>
              <a:gd name="connisteX7" fmla="*/ 3645535 w 3645535"/>
              <a:gd name="connsiteY7" fmla="*/ 415243 h 42413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3645535" h="424134">
                <a:moveTo>
                  <a:pt x="0" y="424134"/>
                </a:moveTo>
                <a:cubicBezTo>
                  <a:pt x="19050" y="414609"/>
                  <a:pt x="42545" y="401274"/>
                  <a:pt x="122555" y="362539"/>
                </a:cubicBezTo>
                <a:cubicBezTo>
                  <a:pt x="202565" y="323804"/>
                  <a:pt x="204470" y="297769"/>
                  <a:pt x="401320" y="231729"/>
                </a:cubicBezTo>
                <a:cubicBezTo>
                  <a:pt x="598170" y="165689"/>
                  <a:pt x="819785" y="76789"/>
                  <a:pt x="1107440" y="31704"/>
                </a:cubicBezTo>
                <a:cubicBezTo>
                  <a:pt x="1395095" y="-13381"/>
                  <a:pt x="1550670" y="1859"/>
                  <a:pt x="1840230" y="5034"/>
                </a:cubicBezTo>
                <a:cubicBezTo>
                  <a:pt x="2129790" y="8209"/>
                  <a:pt x="2265680" y="-1951"/>
                  <a:pt x="2555240" y="48849"/>
                </a:cubicBezTo>
                <a:cubicBezTo>
                  <a:pt x="2844800" y="99649"/>
                  <a:pt x="3070225" y="185374"/>
                  <a:pt x="3288030" y="258399"/>
                </a:cubicBezTo>
                <a:cubicBezTo>
                  <a:pt x="3505835" y="331424"/>
                  <a:pt x="3588385" y="387939"/>
                  <a:pt x="3645535" y="415244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898265" y="1916430"/>
            <a:ext cx="418465" cy="4533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898265" y="2880360"/>
            <a:ext cx="418465" cy="4533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898265" y="3923030"/>
            <a:ext cx="418465" cy="4533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4508500" y="1969135"/>
            <a:ext cx="314325" cy="25812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5070475" y="1873250"/>
            <a:ext cx="5695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越往南度数越大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63955" y="5000625"/>
            <a:ext cx="1823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南纬（</a:t>
            </a:r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S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）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91515" y="5466080"/>
            <a:ext cx="26498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点的纬度：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点的纬度：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84820" y="4976495"/>
            <a:ext cx="1823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北纬（</a:t>
            </a:r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N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）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59015" y="5439410"/>
            <a:ext cx="27673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点的纬度：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点的纬度：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475720" y="1804035"/>
            <a:ext cx="5695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越往北度数越大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339070" y="2181225"/>
            <a:ext cx="418465" cy="4533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10339070" y="2880360"/>
            <a:ext cx="418465" cy="4533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0339070" y="3616325"/>
            <a:ext cx="418465" cy="4533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339070" y="4314190"/>
            <a:ext cx="418465" cy="45339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下箭头 34"/>
          <p:cNvSpPr/>
          <p:nvPr/>
        </p:nvSpPr>
        <p:spPr>
          <a:xfrm rot="10800000">
            <a:off x="10959465" y="1873250"/>
            <a:ext cx="314325" cy="25812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002145" y="2352675"/>
            <a:ext cx="3345180" cy="393065"/>
          </a:xfrm>
          <a:custGeom>
            <a:avLst/>
            <a:gdLst>
              <a:gd name="connisteX0" fmla="*/ 0 w 3345332"/>
              <a:gd name="connsiteY0" fmla="*/ 0 h 392935"/>
              <a:gd name="connisteX1" fmla="*/ 226695 w 3345332"/>
              <a:gd name="connsiteY1" fmla="*/ 87630 h 392935"/>
              <a:gd name="connisteX2" fmla="*/ 549275 w 3345332"/>
              <a:gd name="connsiteY2" fmla="*/ 200660 h 392935"/>
              <a:gd name="connisteX3" fmla="*/ 1098550 w 3345332"/>
              <a:gd name="connsiteY3" fmla="*/ 340360 h 392935"/>
              <a:gd name="connisteX4" fmla="*/ 1700530 w 3345332"/>
              <a:gd name="connsiteY4" fmla="*/ 392430 h 392935"/>
              <a:gd name="connisteX5" fmla="*/ 2267585 w 3345332"/>
              <a:gd name="connsiteY5" fmla="*/ 322580 h 392935"/>
              <a:gd name="connisteX6" fmla="*/ 2790825 w 3345332"/>
              <a:gd name="connsiteY6" fmla="*/ 200660 h 392935"/>
              <a:gd name="connisteX7" fmla="*/ 3270250 w 3345332"/>
              <a:gd name="connsiteY7" fmla="*/ 52705 h 392935"/>
              <a:gd name="connisteX8" fmla="*/ 3340100 w 3345332"/>
              <a:gd name="connsiteY8" fmla="*/ 26035 h 3929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345332" h="392935">
                <a:moveTo>
                  <a:pt x="0" y="0"/>
                </a:moveTo>
                <a:cubicBezTo>
                  <a:pt x="38735" y="15240"/>
                  <a:pt x="116840" y="47625"/>
                  <a:pt x="226695" y="87630"/>
                </a:cubicBezTo>
                <a:cubicBezTo>
                  <a:pt x="336550" y="127635"/>
                  <a:pt x="374650" y="149860"/>
                  <a:pt x="549275" y="200660"/>
                </a:cubicBezTo>
                <a:cubicBezTo>
                  <a:pt x="723900" y="251460"/>
                  <a:pt x="868045" y="302260"/>
                  <a:pt x="1098550" y="340360"/>
                </a:cubicBezTo>
                <a:cubicBezTo>
                  <a:pt x="1329055" y="378460"/>
                  <a:pt x="1466850" y="396240"/>
                  <a:pt x="1700530" y="392430"/>
                </a:cubicBezTo>
                <a:cubicBezTo>
                  <a:pt x="1934210" y="388620"/>
                  <a:pt x="2049780" y="360680"/>
                  <a:pt x="2267585" y="322580"/>
                </a:cubicBezTo>
                <a:cubicBezTo>
                  <a:pt x="2485390" y="284480"/>
                  <a:pt x="2590165" y="254635"/>
                  <a:pt x="2790825" y="200660"/>
                </a:cubicBezTo>
                <a:cubicBezTo>
                  <a:pt x="2991485" y="146685"/>
                  <a:pt x="3160395" y="87630"/>
                  <a:pt x="3270250" y="52705"/>
                </a:cubicBezTo>
                <a:cubicBezTo>
                  <a:pt x="3380105" y="17780"/>
                  <a:pt x="3335655" y="28575"/>
                  <a:pt x="3340100" y="26035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6993890" y="3063240"/>
            <a:ext cx="3345180" cy="393065"/>
          </a:xfrm>
          <a:custGeom>
            <a:avLst/>
            <a:gdLst>
              <a:gd name="connisteX0" fmla="*/ 0 w 3345332"/>
              <a:gd name="connsiteY0" fmla="*/ 0 h 392935"/>
              <a:gd name="connisteX1" fmla="*/ 226695 w 3345332"/>
              <a:gd name="connsiteY1" fmla="*/ 87630 h 392935"/>
              <a:gd name="connisteX2" fmla="*/ 549275 w 3345332"/>
              <a:gd name="connsiteY2" fmla="*/ 200660 h 392935"/>
              <a:gd name="connisteX3" fmla="*/ 1098550 w 3345332"/>
              <a:gd name="connsiteY3" fmla="*/ 340360 h 392935"/>
              <a:gd name="connisteX4" fmla="*/ 1700530 w 3345332"/>
              <a:gd name="connsiteY4" fmla="*/ 392430 h 392935"/>
              <a:gd name="connisteX5" fmla="*/ 2267585 w 3345332"/>
              <a:gd name="connsiteY5" fmla="*/ 322580 h 392935"/>
              <a:gd name="connisteX6" fmla="*/ 2790825 w 3345332"/>
              <a:gd name="connsiteY6" fmla="*/ 200660 h 392935"/>
              <a:gd name="connisteX7" fmla="*/ 3270250 w 3345332"/>
              <a:gd name="connsiteY7" fmla="*/ 52705 h 392935"/>
              <a:gd name="connisteX8" fmla="*/ 3340100 w 3345332"/>
              <a:gd name="connsiteY8" fmla="*/ 26035 h 3929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345332" h="392935">
                <a:moveTo>
                  <a:pt x="0" y="0"/>
                </a:moveTo>
                <a:cubicBezTo>
                  <a:pt x="38735" y="15240"/>
                  <a:pt x="116840" y="47625"/>
                  <a:pt x="226695" y="87630"/>
                </a:cubicBezTo>
                <a:cubicBezTo>
                  <a:pt x="336550" y="127635"/>
                  <a:pt x="374650" y="149860"/>
                  <a:pt x="549275" y="200660"/>
                </a:cubicBezTo>
                <a:cubicBezTo>
                  <a:pt x="723900" y="251460"/>
                  <a:pt x="868045" y="302260"/>
                  <a:pt x="1098550" y="340360"/>
                </a:cubicBezTo>
                <a:cubicBezTo>
                  <a:pt x="1329055" y="378460"/>
                  <a:pt x="1466850" y="396240"/>
                  <a:pt x="1700530" y="392430"/>
                </a:cubicBezTo>
                <a:cubicBezTo>
                  <a:pt x="1934210" y="388620"/>
                  <a:pt x="2049780" y="360680"/>
                  <a:pt x="2267585" y="322580"/>
                </a:cubicBezTo>
                <a:cubicBezTo>
                  <a:pt x="2485390" y="284480"/>
                  <a:pt x="2590165" y="254635"/>
                  <a:pt x="2790825" y="200660"/>
                </a:cubicBezTo>
                <a:cubicBezTo>
                  <a:pt x="2991485" y="146685"/>
                  <a:pt x="3160395" y="87630"/>
                  <a:pt x="3270250" y="52705"/>
                </a:cubicBezTo>
                <a:cubicBezTo>
                  <a:pt x="3380105" y="17780"/>
                  <a:pt x="3335655" y="28575"/>
                  <a:pt x="3340100" y="26035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6993890" y="3773805"/>
            <a:ext cx="3345180" cy="393065"/>
          </a:xfrm>
          <a:custGeom>
            <a:avLst/>
            <a:gdLst>
              <a:gd name="connisteX0" fmla="*/ 0 w 3345332"/>
              <a:gd name="connsiteY0" fmla="*/ 0 h 392935"/>
              <a:gd name="connisteX1" fmla="*/ 226695 w 3345332"/>
              <a:gd name="connsiteY1" fmla="*/ 87630 h 392935"/>
              <a:gd name="connisteX2" fmla="*/ 549275 w 3345332"/>
              <a:gd name="connsiteY2" fmla="*/ 200660 h 392935"/>
              <a:gd name="connisteX3" fmla="*/ 1098550 w 3345332"/>
              <a:gd name="connsiteY3" fmla="*/ 340360 h 392935"/>
              <a:gd name="connisteX4" fmla="*/ 1700530 w 3345332"/>
              <a:gd name="connsiteY4" fmla="*/ 392430 h 392935"/>
              <a:gd name="connisteX5" fmla="*/ 2267585 w 3345332"/>
              <a:gd name="connsiteY5" fmla="*/ 322580 h 392935"/>
              <a:gd name="connisteX6" fmla="*/ 2790825 w 3345332"/>
              <a:gd name="connsiteY6" fmla="*/ 200660 h 392935"/>
              <a:gd name="connisteX7" fmla="*/ 3270250 w 3345332"/>
              <a:gd name="connsiteY7" fmla="*/ 52705 h 392935"/>
              <a:gd name="connisteX8" fmla="*/ 3340100 w 3345332"/>
              <a:gd name="connsiteY8" fmla="*/ 26035 h 3929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345332" h="392935">
                <a:moveTo>
                  <a:pt x="0" y="0"/>
                </a:moveTo>
                <a:cubicBezTo>
                  <a:pt x="38735" y="15240"/>
                  <a:pt x="116840" y="47625"/>
                  <a:pt x="226695" y="87630"/>
                </a:cubicBezTo>
                <a:cubicBezTo>
                  <a:pt x="336550" y="127635"/>
                  <a:pt x="374650" y="149860"/>
                  <a:pt x="549275" y="200660"/>
                </a:cubicBezTo>
                <a:cubicBezTo>
                  <a:pt x="723900" y="251460"/>
                  <a:pt x="868045" y="302260"/>
                  <a:pt x="1098550" y="340360"/>
                </a:cubicBezTo>
                <a:cubicBezTo>
                  <a:pt x="1329055" y="378460"/>
                  <a:pt x="1466850" y="396240"/>
                  <a:pt x="1700530" y="392430"/>
                </a:cubicBezTo>
                <a:cubicBezTo>
                  <a:pt x="1934210" y="388620"/>
                  <a:pt x="2049780" y="360680"/>
                  <a:pt x="2267585" y="322580"/>
                </a:cubicBezTo>
                <a:cubicBezTo>
                  <a:pt x="2485390" y="284480"/>
                  <a:pt x="2590165" y="254635"/>
                  <a:pt x="2790825" y="200660"/>
                </a:cubicBezTo>
                <a:cubicBezTo>
                  <a:pt x="2991485" y="146685"/>
                  <a:pt x="3160395" y="87630"/>
                  <a:pt x="3270250" y="52705"/>
                </a:cubicBezTo>
                <a:cubicBezTo>
                  <a:pt x="3380105" y="17780"/>
                  <a:pt x="3335655" y="28575"/>
                  <a:pt x="3340100" y="26035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7002145" y="4454525"/>
            <a:ext cx="3345180" cy="393065"/>
          </a:xfrm>
          <a:custGeom>
            <a:avLst/>
            <a:gdLst>
              <a:gd name="connisteX0" fmla="*/ 0 w 3345332"/>
              <a:gd name="connsiteY0" fmla="*/ 0 h 392935"/>
              <a:gd name="connisteX1" fmla="*/ 226695 w 3345332"/>
              <a:gd name="connsiteY1" fmla="*/ 87630 h 392935"/>
              <a:gd name="connisteX2" fmla="*/ 549275 w 3345332"/>
              <a:gd name="connsiteY2" fmla="*/ 200660 h 392935"/>
              <a:gd name="connisteX3" fmla="*/ 1098550 w 3345332"/>
              <a:gd name="connsiteY3" fmla="*/ 340360 h 392935"/>
              <a:gd name="connisteX4" fmla="*/ 1700530 w 3345332"/>
              <a:gd name="connsiteY4" fmla="*/ 392430 h 392935"/>
              <a:gd name="connisteX5" fmla="*/ 2267585 w 3345332"/>
              <a:gd name="connsiteY5" fmla="*/ 322580 h 392935"/>
              <a:gd name="connisteX6" fmla="*/ 2790825 w 3345332"/>
              <a:gd name="connsiteY6" fmla="*/ 200660 h 392935"/>
              <a:gd name="connisteX7" fmla="*/ 3270250 w 3345332"/>
              <a:gd name="connsiteY7" fmla="*/ 52705 h 392935"/>
              <a:gd name="connisteX8" fmla="*/ 3340100 w 3345332"/>
              <a:gd name="connsiteY8" fmla="*/ 26035 h 3929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3345332" h="392935">
                <a:moveTo>
                  <a:pt x="0" y="0"/>
                </a:moveTo>
                <a:cubicBezTo>
                  <a:pt x="38735" y="15240"/>
                  <a:pt x="116840" y="47625"/>
                  <a:pt x="226695" y="87630"/>
                </a:cubicBezTo>
                <a:cubicBezTo>
                  <a:pt x="336550" y="127635"/>
                  <a:pt x="374650" y="149860"/>
                  <a:pt x="549275" y="200660"/>
                </a:cubicBezTo>
                <a:cubicBezTo>
                  <a:pt x="723900" y="251460"/>
                  <a:pt x="868045" y="302260"/>
                  <a:pt x="1098550" y="340360"/>
                </a:cubicBezTo>
                <a:cubicBezTo>
                  <a:pt x="1329055" y="378460"/>
                  <a:pt x="1466850" y="396240"/>
                  <a:pt x="1700530" y="392430"/>
                </a:cubicBezTo>
                <a:cubicBezTo>
                  <a:pt x="1934210" y="388620"/>
                  <a:pt x="2049780" y="360680"/>
                  <a:pt x="2267585" y="322580"/>
                </a:cubicBezTo>
                <a:cubicBezTo>
                  <a:pt x="2485390" y="284480"/>
                  <a:pt x="2590165" y="254635"/>
                  <a:pt x="2790825" y="200660"/>
                </a:cubicBezTo>
                <a:cubicBezTo>
                  <a:pt x="2991485" y="146685"/>
                  <a:pt x="3160395" y="87630"/>
                  <a:pt x="3270250" y="52705"/>
                </a:cubicBezTo>
                <a:cubicBezTo>
                  <a:pt x="3380105" y="17780"/>
                  <a:pt x="3335655" y="28575"/>
                  <a:pt x="3340100" y="26035"/>
                </a:cubicBezTo>
              </a:path>
            </a:pathLst>
          </a:cu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 animBg="1"/>
      <p:bldP spid="16" grpId="0" animBg="1"/>
      <p:bldP spid="18" grpId="0" animBg="1"/>
      <p:bldP spid="20" grpId="0" animBg="1"/>
      <p:bldP spid="21" grpId="0" animBg="1"/>
      <p:bldP spid="22" grpId="0" animBg="1"/>
      <p:bldP spid="24" grpId="0"/>
      <p:bldP spid="25" grpId="0"/>
      <p:bldP spid="26" grpId="0"/>
      <p:bldP spid="40" grpId="0" animBg="1"/>
      <p:bldP spid="45" grpId="0" animBg="1"/>
      <p:bldP spid="46" grpId="0" animBg="1"/>
      <p:bldP spid="47" grpId="0" animBg="1"/>
      <p:bldP spid="30" grpId="0" animBg="1"/>
      <p:bldP spid="31" grpId="0" animBg="1"/>
      <p:bldP spid="32" grpId="0" animBg="1"/>
      <p:bldP spid="33" grpId="0" animBg="1"/>
      <p:bldP spid="29" grpId="0"/>
      <p:bldP spid="35" grpId="0" animBg="1"/>
      <p:bldP spid="27" grpId="0"/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纬线和纬度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8530" y="516255"/>
            <a:ext cx="10542270" cy="627888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7672705" y="4229735"/>
            <a:ext cx="4519295" cy="27158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356870" y="4079240"/>
            <a:ext cx="4263390" cy="2715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任意多边形 10"/>
          <p:cNvSpPr/>
          <p:nvPr/>
        </p:nvSpPr>
        <p:spPr>
          <a:xfrm>
            <a:off x="1193800" y="2540000"/>
            <a:ext cx="8686165" cy="412750"/>
          </a:xfrm>
          <a:custGeom>
            <a:avLst/>
            <a:gdLst>
              <a:gd name="connisteX0" fmla="*/ 0 w 8686165"/>
              <a:gd name="connsiteY0" fmla="*/ 52705 h 412573"/>
              <a:gd name="connisteX1" fmla="*/ 1360170 w 8686165"/>
              <a:gd name="connsiteY1" fmla="*/ 261620 h 412573"/>
              <a:gd name="connisteX2" fmla="*/ 2075180 w 8686165"/>
              <a:gd name="connsiteY2" fmla="*/ 305435 h 412573"/>
              <a:gd name="connisteX3" fmla="*/ 2825750 w 8686165"/>
              <a:gd name="connsiteY3" fmla="*/ 349250 h 412573"/>
              <a:gd name="connisteX4" fmla="*/ 3610610 w 8686165"/>
              <a:gd name="connsiteY4" fmla="*/ 375285 h 412573"/>
              <a:gd name="connisteX5" fmla="*/ 4386580 w 8686165"/>
              <a:gd name="connsiteY5" fmla="*/ 410210 h 412573"/>
              <a:gd name="connisteX6" fmla="*/ 5154295 w 8686165"/>
              <a:gd name="connsiteY6" fmla="*/ 401320 h 412573"/>
              <a:gd name="connisteX7" fmla="*/ 5930265 w 8686165"/>
              <a:gd name="connsiteY7" fmla="*/ 357505 h 412573"/>
              <a:gd name="connisteX8" fmla="*/ 6671310 w 8686165"/>
              <a:gd name="connsiteY8" fmla="*/ 314325 h 412573"/>
              <a:gd name="connisteX9" fmla="*/ 7447915 w 8686165"/>
              <a:gd name="connsiteY9" fmla="*/ 235585 h 412573"/>
              <a:gd name="connisteX10" fmla="*/ 8119110 w 8686165"/>
              <a:gd name="connsiteY10" fmla="*/ 130810 h 412573"/>
              <a:gd name="connisteX11" fmla="*/ 8686165 w 8686165"/>
              <a:gd name="connsiteY11" fmla="*/ 0 h 41257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8686165" h="412573">
                <a:moveTo>
                  <a:pt x="0" y="52705"/>
                </a:moveTo>
                <a:cubicBezTo>
                  <a:pt x="257810" y="93345"/>
                  <a:pt x="944880" y="210820"/>
                  <a:pt x="1360170" y="261620"/>
                </a:cubicBezTo>
                <a:cubicBezTo>
                  <a:pt x="1775460" y="312420"/>
                  <a:pt x="1781810" y="287655"/>
                  <a:pt x="2075180" y="305435"/>
                </a:cubicBezTo>
                <a:cubicBezTo>
                  <a:pt x="2368550" y="323215"/>
                  <a:pt x="2518410" y="335280"/>
                  <a:pt x="2825750" y="349250"/>
                </a:cubicBezTo>
                <a:cubicBezTo>
                  <a:pt x="3133090" y="363220"/>
                  <a:pt x="3298190" y="363220"/>
                  <a:pt x="3610610" y="375285"/>
                </a:cubicBezTo>
                <a:cubicBezTo>
                  <a:pt x="3923030" y="387350"/>
                  <a:pt x="4077970" y="405130"/>
                  <a:pt x="4386580" y="410210"/>
                </a:cubicBezTo>
                <a:cubicBezTo>
                  <a:pt x="4695190" y="415290"/>
                  <a:pt x="4845685" y="412115"/>
                  <a:pt x="5154295" y="401320"/>
                </a:cubicBezTo>
                <a:cubicBezTo>
                  <a:pt x="5462905" y="390525"/>
                  <a:pt x="5626735" y="374650"/>
                  <a:pt x="5930265" y="357505"/>
                </a:cubicBezTo>
                <a:cubicBezTo>
                  <a:pt x="6233795" y="340360"/>
                  <a:pt x="6367780" y="338455"/>
                  <a:pt x="6671310" y="314325"/>
                </a:cubicBezTo>
                <a:cubicBezTo>
                  <a:pt x="6974840" y="290195"/>
                  <a:pt x="7158355" y="272415"/>
                  <a:pt x="7447915" y="235585"/>
                </a:cubicBezTo>
                <a:cubicBezTo>
                  <a:pt x="7737475" y="198755"/>
                  <a:pt x="7871460" y="177800"/>
                  <a:pt x="8119110" y="130810"/>
                </a:cubicBezTo>
                <a:cubicBezTo>
                  <a:pt x="8366760" y="83820"/>
                  <a:pt x="8586470" y="24130"/>
                  <a:pt x="8686165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362200" y="1075055"/>
            <a:ext cx="6375400" cy="496570"/>
          </a:xfrm>
          <a:custGeom>
            <a:avLst/>
            <a:gdLst>
              <a:gd name="connisteX0" fmla="*/ 0 w 6375400"/>
              <a:gd name="connsiteY0" fmla="*/ 0 h 496768"/>
              <a:gd name="connisteX1" fmla="*/ 688975 w 6375400"/>
              <a:gd name="connsiteY1" fmla="*/ 191770 h 496768"/>
              <a:gd name="connisteX2" fmla="*/ 1369060 w 6375400"/>
              <a:gd name="connsiteY2" fmla="*/ 314325 h 496768"/>
              <a:gd name="connisteX3" fmla="*/ 2136775 w 6375400"/>
              <a:gd name="connsiteY3" fmla="*/ 427355 h 496768"/>
              <a:gd name="connisteX4" fmla="*/ 2930525 w 6375400"/>
              <a:gd name="connsiteY4" fmla="*/ 488315 h 496768"/>
              <a:gd name="connisteX5" fmla="*/ 3610610 w 6375400"/>
              <a:gd name="connsiteY5" fmla="*/ 479425 h 496768"/>
              <a:gd name="connisteX6" fmla="*/ 4866640 w 6375400"/>
              <a:gd name="connsiteY6" fmla="*/ 366395 h 496768"/>
              <a:gd name="connisteX7" fmla="*/ 5729605 w 6375400"/>
              <a:gd name="connsiteY7" fmla="*/ 200660 h 496768"/>
              <a:gd name="connisteX8" fmla="*/ 6375400 w 6375400"/>
              <a:gd name="connsiteY8" fmla="*/ 0 h 49676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6375400" h="496769">
                <a:moveTo>
                  <a:pt x="0" y="0"/>
                </a:moveTo>
                <a:cubicBezTo>
                  <a:pt x="124460" y="36195"/>
                  <a:pt x="415290" y="128905"/>
                  <a:pt x="688975" y="191770"/>
                </a:cubicBezTo>
                <a:cubicBezTo>
                  <a:pt x="962660" y="254635"/>
                  <a:pt x="1079500" y="267335"/>
                  <a:pt x="1369060" y="314325"/>
                </a:cubicBezTo>
                <a:cubicBezTo>
                  <a:pt x="1658620" y="361315"/>
                  <a:pt x="1824355" y="392430"/>
                  <a:pt x="2136775" y="427355"/>
                </a:cubicBezTo>
                <a:cubicBezTo>
                  <a:pt x="2449195" y="462280"/>
                  <a:pt x="2635885" y="478155"/>
                  <a:pt x="2930525" y="488315"/>
                </a:cubicBezTo>
                <a:cubicBezTo>
                  <a:pt x="3225165" y="498475"/>
                  <a:pt x="3223260" y="503555"/>
                  <a:pt x="3610610" y="479425"/>
                </a:cubicBezTo>
                <a:cubicBezTo>
                  <a:pt x="3997960" y="455295"/>
                  <a:pt x="4443095" y="422275"/>
                  <a:pt x="4866640" y="366395"/>
                </a:cubicBezTo>
                <a:cubicBezTo>
                  <a:pt x="5290185" y="310515"/>
                  <a:pt x="5427980" y="273685"/>
                  <a:pt x="5729605" y="200660"/>
                </a:cubicBezTo>
                <a:cubicBezTo>
                  <a:pt x="6031230" y="127635"/>
                  <a:pt x="6263640" y="36830"/>
                  <a:pt x="637540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3306445" y="3487420"/>
            <a:ext cx="4519930" cy="26911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9" r:link="rId10"/>
          <a:stretch>
            <a:fillRect/>
          </a:stretch>
        </p:blipFill>
        <p:spPr>
          <a:xfrm>
            <a:off x="6087745" y="-46355"/>
            <a:ext cx="4105910" cy="273939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9" name="直接连接符 8"/>
          <p:cNvCxnSpPr>
            <a:stCxn id="8" idx="1"/>
          </p:cNvCxnSpPr>
          <p:nvPr/>
        </p:nvCxnSpPr>
        <p:spPr>
          <a:xfrm>
            <a:off x="938530" y="3655695"/>
            <a:ext cx="9255125" cy="1905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9007475" y="3688080"/>
            <a:ext cx="0" cy="62801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672705" y="4229735"/>
            <a:ext cx="3061335" cy="4298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bg1"/>
                </a:solidFill>
              </a:rPr>
              <a:t>赤道纪念碑（厄瓜多尔）</a:t>
            </a:r>
            <a:endParaRPr lang="zh-CN" altLang="en-US" sz="22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56870" y="6365240"/>
            <a:ext cx="3061335" cy="4298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bg1"/>
                </a:solidFill>
              </a:rPr>
              <a:t>赤道纪念碑（乌干达）</a:t>
            </a:r>
            <a:endParaRPr lang="zh-CN" altLang="en-US" sz="2200">
              <a:solidFill>
                <a:schemeClr val="bg1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477770" y="3674745"/>
            <a:ext cx="21590" cy="45021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3306445" y="3487420"/>
            <a:ext cx="4107180" cy="7683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bg1"/>
                </a:solidFill>
              </a:rPr>
              <a:t>北回归线</a:t>
            </a:r>
            <a:r>
              <a:rPr lang="en-US" altLang="zh-CN" sz="2200">
                <a:solidFill>
                  <a:schemeClr val="bg1"/>
                </a:solidFill>
              </a:rPr>
              <a:t>23</a:t>
            </a:r>
            <a:r>
              <a:rPr lang="zh-CN" altLang="en-US" sz="2200">
                <a:solidFill>
                  <a:schemeClr val="bg1"/>
                </a:solidFill>
              </a:rPr>
              <a:t>°</a:t>
            </a:r>
            <a:r>
              <a:rPr lang="en-US" altLang="zh-CN" sz="2200">
                <a:solidFill>
                  <a:schemeClr val="bg1"/>
                </a:solidFill>
              </a:rPr>
              <a:t>26′N</a:t>
            </a:r>
            <a:r>
              <a:rPr lang="zh-CN" altLang="en-US" sz="2200">
                <a:solidFill>
                  <a:schemeClr val="bg1"/>
                </a:solidFill>
              </a:rPr>
              <a:t>纪念碑（中国广东汕头）</a:t>
            </a:r>
            <a:endParaRPr lang="zh-CN" altLang="en-US" sz="220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695825" y="2859405"/>
            <a:ext cx="0" cy="62801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087745" y="0"/>
            <a:ext cx="3225165" cy="4298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bg1"/>
                </a:solidFill>
              </a:rPr>
              <a:t>北极圈纪念碑（芬兰）</a:t>
            </a:r>
            <a:endParaRPr lang="zh-CN" altLang="en-US" sz="2200">
              <a:solidFill>
                <a:schemeClr val="bg1"/>
              </a:solidFill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 flipV="1">
            <a:off x="3338830" y="1150620"/>
            <a:ext cx="2755900" cy="174625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5" grpId="0" animBg="1"/>
      <p:bldP spid="11" grpId="0" animBg="1"/>
      <p:bldP spid="34" grpId="0" animBg="1"/>
      <p:bldP spid="12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纬线和纬度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1811655"/>
            <a:ext cx="10979150" cy="46482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9875" y="744855"/>
            <a:ext cx="5643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200" b="1">
                <a:latin typeface="华文楷体" panose="02010600040101010101" charset="-122"/>
                <a:ea typeface="华文楷体" panose="02010600040101010101" charset="-122"/>
              </a:rPr>
              <a:t>你知道如何划分南、北半球吗？</a:t>
            </a:r>
            <a:endParaRPr lang="zh-CN" sz="32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299309" y="4246880"/>
            <a:ext cx="3226711" cy="16065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081" h="2530">
                <a:moveTo>
                  <a:pt x="0" y="0"/>
                </a:moveTo>
                <a:lnTo>
                  <a:pt x="5081" y="0"/>
                </a:lnTo>
                <a:lnTo>
                  <a:pt x="5081" y="596"/>
                </a:lnTo>
                <a:lnTo>
                  <a:pt x="5065" y="655"/>
                </a:lnTo>
                <a:cubicBezTo>
                  <a:pt x="4758" y="1737"/>
                  <a:pt x="3762" y="2530"/>
                  <a:pt x="2581" y="2530"/>
                </a:cubicBezTo>
                <a:cubicBezTo>
                  <a:pt x="1178" y="2530"/>
                  <a:pt x="36" y="1410"/>
                  <a:pt x="0" y="1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10800000">
            <a:off x="4299944" y="2376805"/>
            <a:ext cx="3226711" cy="160655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5081" h="2530">
                <a:moveTo>
                  <a:pt x="0" y="0"/>
                </a:moveTo>
                <a:lnTo>
                  <a:pt x="5081" y="0"/>
                </a:lnTo>
                <a:lnTo>
                  <a:pt x="5081" y="596"/>
                </a:lnTo>
                <a:lnTo>
                  <a:pt x="5065" y="655"/>
                </a:lnTo>
                <a:cubicBezTo>
                  <a:pt x="4758" y="1737"/>
                  <a:pt x="3762" y="2530"/>
                  <a:pt x="2581" y="2530"/>
                </a:cubicBezTo>
                <a:cubicBezTo>
                  <a:pt x="1178" y="2530"/>
                  <a:pt x="36" y="1410"/>
                  <a:pt x="0" y="15"/>
                </a:cubicBez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4300220" y="4013835"/>
            <a:ext cx="3226435" cy="2438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90820" y="2966085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北半球</a:t>
            </a:r>
            <a:endParaRPr lang="zh-CN" altLang="en-US" sz="320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90820" y="475869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南半球</a:t>
            </a:r>
            <a:endParaRPr lang="zh-CN" altLang="en-US" sz="320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66715" y="389318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赤道</a:t>
            </a:r>
            <a:endParaRPr lang="zh-CN" altLang="en-US" sz="2800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50075" y="217805"/>
            <a:ext cx="46183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南、北半球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分界线和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南、北纬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分界线都是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赤道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13" grpId="0" animBg="1"/>
      <p:bldP spid="17" grpId="0"/>
      <p:bldP spid="18" grpId="0"/>
      <p:bldP spid="5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纬线和纬度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730" y="997585"/>
            <a:ext cx="11939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P5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第一大题：判断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A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B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C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D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位于南半球还是北半球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1900555"/>
            <a:ext cx="4017645" cy="29660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20" y="1804035"/>
            <a:ext cx="3703320" cy="294957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44830" y="5186045"/>
            <a:ext cx="264985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点的纬度：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点的纬度：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43115" y="5186045"/>
            <a:ext cx="27673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点的纬度：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点的纬度：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80485" y="5277485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80485" y="5934710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94340" y="5264785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94340" y="5922010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纬线和纬度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6200" y="666115"/>
          <a:ext cx="6414135" cy="590359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08275"/>
                <a:gridCol w="3705860"/>
              </a:tblGrid>
              <a:tr h="64071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纬度的性质</a:t>
                      </a:r>
                      <a:endParaRPr lang="zh-CN" altLang="en-US" sz="2800"/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8375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度数起点线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赤道（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°纬线）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36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标度的范围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~90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4598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度数的变化规律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buFont typeface="Wingdings" panose="05000000000000000000" charset="0"/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从赤道向南、北两极逐渐增大到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90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937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区分代号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南纬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S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，北纬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334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半球划分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赤道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sym typeface="+mn-ea"/>
                        </a:rPr>
                        <a:t>°纬线）划分南、北半球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665" y="1267460"/>
            <a:ext cx="5474335" cy="55905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3111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36385" y="0"/>
            <a:ext cx="5426075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经线：</a:t>
            </a:r>
            <a:r>
              <a:rPr lang="zh-CN" altLang="en-US" sz="2400"/>
              <a:t>地球表面连接南、北两极并与纬线垂直相交的半圆。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1320" y="1586865"/>
            <a:ext cx="5054600" cy="4959350"/>
          </a:xfrm>
          <a:prstGeom prst="rect">
            <a:avLst/>
          </a:prstGeom>
        </p:spPr>
      </p:pic>
      <p:graphicFrame>
        <p:nvGraphicFramePr>
          <p:cNvPr id="17" name="表格 16"/>
          <p:cNvGraphicFramePr/>
          <p:nvPr>
            <p:custDataLst>
              <p:tags r:id="rId2"/>
            </p:custDataLst>
          </p:nvPr>
        </p:nvGraphicFramePr>
        <p:xfrm>
          <a:off x="356870" y="2047240"/>
          <a:ext cx="6004560" cy="43497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16685"/>
                <a:gridCol w="4587875"/>
              </a:tblGrid>
              <a:tr h="5803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性质</a:t>
                      </a:r>
                      <a:endParaRPr lang="zh-CN" altLang="en-US" sz="2800"/>
                    </a:p>
                  </a:txBody>
                  <a:tcPr anchor="ctr" anchorCtr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特点</a:t>
                      </a:r>
                      <a:endParaRPr lang="zh-CN" altLang="en-US" sz="2800"/>
                    </a:p>
                  </a:txBody>
                  <a:tcPr anchor="ctr" anchorCtr="0">
                    <a:solidFill>
                      <a:schemeClr val="accent3"/>
                    </a:solidFill>
                  </a:tcPr>
                </a:tc>
              </a:tr>
              <a:tr h="758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形状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半圆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7575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空间特征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连接南、北两极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372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长度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buFont typeface="Wingdings" panose="05000000000000000000" charset="0"/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758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7581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指示方向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20015" y="474345"/>
            <a:ext cx="64782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请在地球仪上找出经过</a:t>
            </a:r>
            <a:r>
              <a:rPr lang="zh-CN" altLang="en-US" sz="2800" b="1">
                <a:solidFill>
                  <a:srgbClr val="00B050"/>
                </a:solidFill>
                <a:latin typeface="华文楷体" panose="02010600040101010101" charset="-122"/>
                <a:ea typeface="华文楷体" panose="02010600040101010101" charset="-122"/>
              </a:rPr>
              <a:t>北京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、开罗、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伦敦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的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经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线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278620" y="1999615"/>
            <a:ext cx="0" cy="413321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2"/>
          <p:cNvSpPr/>
          <p:nvPr/>
        </p:nvSpPr>
        <p:spPr>
          <a:xfrm>
            <a:off x="8720007" y="1964690"/>
            <a:ext cx="558706" cy="4142740"/>
          </a:xfrm>
          <a:custGeom>
            <a:avLst/>
            <a:gdLst>
              <a:gd name="connsiteX0" fmla="*/ 866 w 879"/>
              <a:gd name="connsiteY0" fmla="*/ 6524 h 6524"/>
              <a:gd name="connsiteX1" fmla="*/ 605 w 879"/>
              <a:gd name="connsiteY1" fmla="*/ 6331 h 6524"/>
              <a:gd name="connsiteX2" fmla="*/ 303 w 879"/>
              <a:gd name="connsiteY2" fmla="*/ 5782 h 6524"/>
              <a:gd name="connsiteX3" fmla="*/ 110 w 879"/>
              <a:gd name="connsiteY3" fmla="*/ 4711 h 6524"/>
              <a:gd name="connsiteX4" fmla="*/ 55 w 879"/>
              <a:gd name="connsiteY4" fmla="*/ 4161 h 6524"/>
              <a:gd name="connsiteX5" fmla="*/ 55 w 879"/>
              <a:gd name="connsiteY5" fmla="*/ 4079 h 6524"/>
              <a:gd name="connsiteX6" fmla="*/ 1 w 879"/>
              <a:gd name="connsiteY6" fmla="*/ 3104 h 6524"/>
              <a:gd name="connsiteX7" fmla="*/ 42 w 879"/>
              <a:gd name="connsiteY7" fmla="*/ 2033 h 6524"/>
              <a:gd name="connsiteX8" fmla="*/ 207 w 879"/>
              <a:gd name="connsiteY8" fmla="*/ 1140 h 6524"/>
              <a:gd name="connsiteX9" fmla="*/ 522 w 879"/>
              <a:gd name="connsiteY9" fmla="*/ 316 h 6524"/>
              <a:gd name="connsiteX10" fmla="*/ 880 w 879"/>
              <a:gd name="connsiteY10" fmla="*/ 0 h 6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80" h="6524">
                <a:moveTo>
                  <a:pt x="866" y="6524"/>
                </a:moveTo>
                <a:cubicBezTo>
                  <a:pt x="820" y="6496"/>
                  <a:pt x="718" y="6479"/>
                  <a:pt x="605" y="6331"/>
                </a:cubicBezTo>
                <a:cubicBezTo>
                  <a:pt x="492" y="6183"/>
                  <a:pt x="402" y="6106"/>
                  <a:pt x="303" y="5782"/>
                </a:cubicBezTo>
                <a:cubicBezTo>
                  <a:pt x="204" y="5458"/>
                  <a:pt x="160" y="5035"/>
                  <a:pt x="110" y="4711"/>
                </a:cubicBezTo>
                <a:cubicBezTo>
                  <a:pt x="60" y="4387"/>
                  <a:pt x="77" y="4482"/>
                  <a:pt x="55" y="4161"/>
                </a:cubicBezTo>
                <a:cubicBezTo>
                  <a:pt x="46" y="4056"/>
                  <a:pt x="64" y="4255"/>
                  <a:pt x="55" y="4079"/>
                </a:cubicBezTo>
                <a:cubicBezTo>
                  <a:pt x="46" y="3903"/>
                  <a:pt x="3" y="3445"/>
                  <a:pt x="1" y="3104"/>
                </a:cubicBezTo>
                <a:cubicBezTo>
                  <a:pt x="-2" y="2678"/>
                  <a:pt x="1" y="2426"/>
                  <a:pt x="42" y="2033"/>
                </a:cubicBezTo>
                <a:cubicBezTo>
                  <a:pt x="83" y="1640"/>
                  <a:pt x="122" y="1483"/>
                  <a:pt x="207" y="1140"/>
                </a:cubicBezTo>
                <a:cubicBezTo>
                  <a:pt x="292" y="797"/>
                  <a:pt x="387" y="544"/>
                  <a:pt x="522" y="316"/>
                </a:cubicBezTo>
                <a:cubicBezTo>
                  <a:pt x="657" y="88"/>
                  <a:pt x="803" y="47"/>
                  <a:pt x="880" y="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9243695" y="1981838"/>
            <a:ext cx="2113724" cy="4107815"/>
          </a:xfrm>
          <a:custGeom>
            <a:avLst/>
            <a:gdLst>
              <a:gd name="connsiteX0" fmla="*/ 41 w 3328"/>
              <a:gd name="connsiteY0" fmla="*/ 0 h 6469"/>
              <a:gd name="connsiteX1" fmla="*/ 563 w 3328"/>
              <a:gd name="connsiteY1" fmla="*/ 55 h 6469"/>
              <a:gd name="connsiteX2" fmla="*/ 1126 w 3328"/>
              <a:gd name="connsiteY2" fmla="*/ 220 h 6469"/>
              <a:gd name="connsiteX3" fmla="*/ 1620 w 3328"/>
              <a:gd name="connsiteY3" fmla="*/ 412 h 6469"/>
              <a:gd name="connsiteX4" fmla="*/ 2540 w 3328"/>
              <a:gd name="connsiteY4" fmla="*/ 1140 h 6469"/>
              <a:gd name="connsiteX5" fmla="*/ 3117 w 3328"/>
              <a:gd name="connsiteY5" fmla="*/ 2046 h 6469"/>
              <a:gd name="connsiteX6" fmla="*/ 3323 w 3328"/>
              <a:gd name="connsiteY6" fmla="*/ 3131 h 6469"/>
              <a:gd name="connsiteX7" fmla="*/ 3213 w 3328"/>
              <a:gd name="connsiteY7" fmla="*/ 4120 h 6469"/>
              <a:gd name="connsiteX8" fmla="*/ 2952 w 3328"/>
              <a:gd name="connsiteY8" fmla="*/ 4834 h 6469"/>
              <a:gd name="connsiteX9" fmla="*/ 2348 w 3328"/>
              <a:gd name="connsiteY9" fmla="*/ 5562 h 6469"/>
              <a:gd name="connsiteX10" fmla="*/ 1895 w 3328"/>
              <a:gd name="connsiteY10" fmla="*/ 5947 h 6469"/>
              <a:gd name="connsiteX11" fmla="*/ 1167 w 3328"/>
              <a:gd name="connsiteY11" fmla="*/ 6386 h 6469"/>
              <a:gd name="connsiteX12" fmla="*/ 0 w 3328"/>
              <a:gd name="connsiteY12" fmla="*/ 6469 h 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29" h="6469">
                <a:moveTo>
                  <a:pt x="41" y="0"/>
                </a:moveTo>
                <a:cubicBezTo>
                  <a:pt x="146" y="2"/>
                  <a:pt x="346" y="11"/>
                  <a:pt x="563" y="55"/>
                </a:cubicBezTo>
                <a:cubicBezTo>
                  <a:pt x="780" y="99"/>
                  <a:pt x="926" y="143"/>
                  <a:pt x="1126" y="220"/>
                </a:cubicBezTo>
                <a:cubicBezTo>
                  <a:pt x="1326" y="297"/>
                  <a:pt x="1337" y="228"/>
                  <a:pt x="1620" y="412"/>
                </a:cubicBezTo>
                <a:cubicBezTo>
                  <a:pt x="1903" y="596"/>
                  <a:pt x="2241" y="813"/>
                  <a:pt x="2540" y="1140"/>
                </a:cubicBezTo>
                <a:cubicBezTo>
                  <a:pt x="2839" y="1467"/>
                  <a:pt x="2960" y="1648"/>
                  <a:pt x="3117" y="2046"/>
                </a:cubicBezTo>
                <a:cubicBezTo>
                  <a:pt x="3274" y="2444"/>
                  <a:pt x="3298" y="2700"/>
                  <a:pt x="3323" y="3131"/>
                </a:cubicBezTo>
                <a:cubicBezTo>
                  <a:pt x="3348" y="3562"/>
                  <a:pt x="3287" y="3779"/>
                  <a:pt x="3213" y="4120"/>
                </a:cubicBezTo>
                <a:cubicBezTo>
                  <a:pt x="3139" y="4461"/>
                  <a:pt x="3131" y="4562"/>
                  <a:pt x="2952" y="4834"/>
                </a:cubicBezTo>
                <a:cubicBezTo>
                  <a:pt x="2773" y="5106"/>
                  <a:pt x="2559" y="5339"/>
                  <a:pt x="2348" y="5562"/>
                </a:cubicBezTo>
                <a:cubicBezTo>
                  <a:pt x="2137" y="5785"/>
                  <a:pt x="2131" y="5782"/>
                  <a:pt x="1895" y="5947"/>
                </a:cubicBezTo>
                <a:cubicBezTo>
                  <a:pt x="1659" y="6112"/>
                  <a:pt x="1546" y="6282"/>
                  <a:pt x="1167" y="6386"/>
                </a:cubicBezTo>
                <a:cubicBezTo>
                  <a:pt x="788" y="6490"/>
                  <a:pt x="219" y="6461"/>
                  <a:pt x="0" y="6469"/>
                </a:cubicBezTo>
              </a:path>
            </a:pathLst>
          </a:cu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rot="17160000">
            <a:off x="8336280" y="2854325"/>
            <a:ext cx="793750" cy="549275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5240000" flipH="1">
            <a:off x="8373745" y="4552315"/>
            <a:ext cx="799465" cy="549275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5240000" flipV="1">
            <a:off x="9429115" y="2851785"/>
            <a:ext cx="793750" cy="553085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16800000" flipH="1" flipV="1">
            <a:off x="9460230" y="4531995"/>
            <a:ext cx="799465" cy="553085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16200000">
            <a:off x="8881745" y="2853055"/>
            <a:ext cx="793750" cy="549275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6200000" flipH="1">
            <a:off x="8879205" y="4491990"/>
            <a:ext cx="799465" cy="549275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702685" y="4283075"/>
            <a:ext cx="894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相等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1085" y="501269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无数条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47085" y="579691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南北方向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691370" y="1521460"/>
            <a:ext cx="1875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North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44405" y="6092190"/>
            <a:ext cx="18757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南（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South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  <p:bldP spid="3" grpId="0"/>
      <p:bldP spid="3" grpId="1"/>
      <p:bldP spid="5" grpId="0"/>
      <p:bldP spid="5" grpId="1"/>
      <p:bldP spid="8" grpId="0"/>
      <p:bldP spid="8" grpId="1"/>
      <p:bldP spid="9" grpId="0"/>
      <p:bldP spid="9" grpId="1"/>
      <p:bldP spid="22" grpId="0" animBg="1"/>
      <p:bldP spid="23" grpId="0" animBg="1"/>
      <p:bldP spid="16" grpId="0" animBg="1"/>
      <p:bldP spid="18" grpId="0" animBg="1"/>
      <p:bldP spid="20" grpId="0" animBg="1"/>
      <p:bldP spid="21" grpId="0" animBg="1"/>
      <p:bldP spid="7" grpId="0"/>
      <p:bldP spid="8" grpId="2"/>
      <p:bldP spid="9" grpId="2"/>
      <p:bldP spid="13" grpId="0" animBg="1"/>
      <p:bldP spid="1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9970" y="123190"/>
            <a:ext cx="3540125" cy="3540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4435" y="122555"/>
            <a:ext cx="3691890" cy="3540125"/>
          </a:xfrm>
          <a:prstGeom prst="rect">
            <a:avLst/>
          </a:prstGeom>
        </p:spPr>
      </p:pic>
      <p:pic>
        <p:nvPicPr>
          <p:cNvPr id="110" name="图片 109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156210" y="3992880"/>
            <a:ext cx="1232535" cy="765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577340" y="4114165"/>
            <a:ext cx="354647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只有我的前方是南方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11" name="图片 110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156210" y="4948555"/>
            <a:ext cx="1232535" cy="9486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577340" y="5086985"/>
            <a:ext cx="385127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我的前后左右都是南方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8035" y="6158230"/>
            <a:ext cx="2820035" cy="5219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谁对谁错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694940" y="1787525"/>
            <a:ext cx="209550" cy="209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9" idx="7"/>
          </p:cNvCxnSpPr>
          <p:nvPr/>
        </p:nvCxnSpPr>
        <p:spPr>
          <a:xfrm flipV="1">
            <a:off x="2874010" y="1274445"/>
            <a:ext cx="970915" cy="5435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2799715" y="1990725"/>
            <a:ext cx="7620" cy="109156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784475" y="1877060"/>
            <a:ext cx="1156335" cy="1651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5"/>
          </p:cNvCxnSpPr>
          <p:nvPr/>
        </p:nvCxnSpPr>
        <p:spPr>
          <a:xfrm>
            <a:off x="2874010" y="1966595"/>
            <a:ext cx="508635" cy="930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794000" y="1840865"/>
            <a:ext cx="1007745" cy="5937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2297430" y="946150"/>
            <a:ext cx="505460" cy="95821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807335" y="868045"/>
            <a:ext cx="6350" cy="103632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2775585" y="952500"/>
            <a:ext cx="555625" cy="9518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2297430" y="1830705"/>
            <a:ext cx="525145" cy="8832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1892300" y="1910080"/>
            <a:ext cx="883285" cy="47307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1743075" y="1858645"/>
            <a:ext cx="1045210" cy="11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H="1" flipV="1">
            <a:off x="1939290" y="1327150"/>
            <a:ext cx="881380" cy="57721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9403715" y="1274445"/>
            <a:ext cx="970915" cy="5435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9434195" y="1892300"/>
            <a:ext cx="1036320" cy="127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H="1" flipV="1">
            <a:off x="8827135" y="946150"/>
            <a:ext cx="484505" cy="94107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 flipV="1">
            <a:off x="9335135" y="876935"/>
            <a:ext cx="11430" cy="101028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9340850" y="963930"/>
            <a:ext cx="519430" cy="9061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 flipV="1">
            <a:off x="8423275" y="1327150"/>
            <a:ext cx="883285" cy="52514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9323070" y="1990725"/>
            <a:ext cx="7620" cy="109156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9397365" y="1960245"/>
            <a:ext cx="508635" cy="9302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8797925" y="1910080"/>
            <a:ext cx="525145" cy="8832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>
            <a:off x="8434070" y="1898650"/>
            <a:ext cx="883285" cy="473075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 flipH="1" flipV="1">
            <a:off x="8266430" y="1852295"/>
            <a:ext cx="1045210" cy="11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9265920" y="1753235"/>
            <a:ext cx="209550" cy="209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3401695" y="42418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577340" y="44196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486535" y="256667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456305" y="2508885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9989185" y="569595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0089515" y="236855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8175625" y="236855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030210" y="63881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71" name="直接箭头连接符 70"/>
          <p:cNvCxnSpPr/>
          <p:nvPr/>
        </p:nvCxnSpPr>
        <p:spPr>
          <a:xfrm>
            <a:off x="9379585" y="1868170"/>
            <a:ext cx="916305" cy="56261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5864860" y="4994910"/>
            <a:ext cx="46164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000" b="1">
                <a:solidFill>
                  <a:srgbClr val="FF0000"/>
                </a:solidFill>
              </a:rPr>
              <a:t>√</a:t>
            </a:r>
            <a:endParaRPr lang="en-US" altLang="zh-CN" sz="4000" b="1">
              <a:solidFill>
                <a:srgbClr val="FF0000"/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5749290" y="3992880"/>
            <a:ext cx="693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000" b="1">
                <a:solidFill>
                  <a:srgbClr val="FF0000"/>
                </a:solidFill>
              </a:rPr>
              <a:t>×</a:t>
            </a:r>
            <a:endParaRPr lang="zh-CN" altLang="en-US" sz="4000" b="1">
              <a:solidFill>
                <a:srgbClr val="FF0000"/>
              </a:solidFill>
            </a:endParaRPr>
          </a:p>
        </p:txBody>
      </p:sp>
      <p:pic>
        <p:nvPicPr>
          <p:cNvPr id="112" name="图片 111"/>
          <p:cNvPicPr/>
          <p:nvPr/>
        </p:nvPicPr>
        <p:blipFill>
          <a:blip r:embed="rId7" r:link="rId8"/>
          <a:srcRect l="1720" t="14443" r="-1720" b="17390"/>
          <a:stretch>
            <a:fillRect/>
          </a:stretch>
        </p:blipFill>
        <p:spPr>
          <a:xfrm>
            <a:off x="6809740" y="4204970"/>
            <a:ext cx="1365885" cy="1257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4" name="文本框 73"/>
          <p:cNvSpPr txBox="1"/>
          <p:nvPr/>
        </p:nvSpPr>
        <p:spPr>
          <a:xfrm>
            <a:off x="8266430" y="4565015"/>
            <a:ext cx="3851275" cy="52197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我的前后左右都是北方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3" grpId="0"/>
      <p:bldP spid="62" grpId="0"/>
      <p:bldP spid="64" grpId="0"/>
      <p:bldP spid="65" grpId="0"/>
      <p:bldP spid="63" grpId="1"/>
      <p:bldP spid="62" grpId="1"/>
      <p:bldP spid="64" grpId="1"/>
      <p:bldP spid="65" grpId="1"/>
      <p:bldP spid="73" grpId="0"/>
      <p:bldP spid="73" grpId="1"/>
      <p:bldP spid="72" grpId="0"/>
      <p:bldP spid="72" grpId="1"/>
      <p:bldP spid="68" grpId="0"/>
      <p:bldP spid="69" grpId="0"/>
      <p:bldP spid="66" grpId="0"/>
      <p:bldP spid="67" grpId="0"/>
      <p:bldP spid="68" grpId="1"/>
      <p:bldP spid="69" grpId="1"/>
      <p:bldP spid="66" grpId="1"/>
      <p:bldP spid="67" grpId="1"/>
      <p:bldP spid="74" grpId="0" animBg="1"/>
      <p:bldP spid="61" grpId="0" animBg="1"/>
      <p:bldP spid="61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3580" y="266700"/>
            <a:ext cx="8426450" cy="6324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3298190"/>
            <a:ext cx="32448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人们为它标注了度数。</a:t>
            </a:r>
            <a:r>
              <a:rPr 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标注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经线</a:t>
            </a:r>
            <a:r>
              <a:rPr lang="zh-CN" sz="2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的度数叫做</a:t>
            </a:r>
            <a:r>
              <a:rPr 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经度。</a:t>
            </a:r>
            <a:endParaRPr lang="zh-CN" sz="2800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5638165" y="258445"/>
            <a:ext cx="1224280" cy="6165850"/>
          </a:xfrm>
          <a:custGeom>
            <a:avLst/>
            <a:gdLst>
              <a:gd name="connisteX0" fmla="*/ 1224355 w 1224355"/>
              <a:gd name="connsiteY0" fmla="*/ 0 h 6165850"/>
              <a:gd name="connisteX1" fmla="*/ 1084655 w 1224355"/>
              <a:gd name="connsiteY1" fmla="*/ 357505 h 6165850"/>
              <a:gd name="connisteX2" fmla="*/ 953845 w 1224355"/>
              <a:gd name="connsiteY2" fmla="*/ 741045 h 6165850"/>
              <a:gd name="connisteX3" fmla="*/ 753820 w 1224355"/>
              <a:gd name="connsiteY3" fmla="*/ 1290320 h 6165850"/>
              <a:gd name="connisteX4" fmla="*/ 623010 w 1224355"/>
              <a:gd name="connsiteY4" fmla="*/ 1717675 h 6165850"/>
              <a:gd name="connisteX5" fmla="*/ 474420 w 1224355"/>
              <a:gd name="connsiteY5" fmla="*/ 2380615 h 6165850"/>
              <a:gd name="connisteX6" fmla="*/ 378535 w 1224355"/>
              <a:gd name="connsiteY6" fmla="*/ 2886710 h 6165850"/>
              <a:gd name="connisteX7" fmla="*/ 273760 w 1224355"/>
              <a:gd name="connsiteY7" fmla="*/ 3348990 h 6165850"/>
              <a:gd name="connisteX8" fmla="*/ 212800 w 1224355"/>
              <a:gd name="connsiteY8" fmla="*/ 3732530 h 6165850"/>
              <a:gd name="connisteX9" fmla="*/ 125805 w 1224355"/>
              <a:gd name="connsiteY9" fmla="*/ 4264660 h 6165850"/>
              <a:gd name="connisteX10" fmla="*/ 64845 w 1224355"/>
              <a:gd name="connsiteY10" fmla="*/ 4744085 h 6165850"/>
              <a:gd name="connisteX11" fmla="*/ 38175 w 1224355"/>
              <a:gd name="connsiteY11" fmla="*/ 5119370 h 6165850"/>
              <a:gd name="connisteX12" fmla="*/ 3250 w 1224355"/>
              <a:gd name="connsiteY12" fmla="*/ 5790565 h 6165850"/>
              <a:gd name="connisteX13" fmla="*/ 3250 w 1224355"/>
              <a:gd name="connsiteY13" fmla="*/ 6165850 h 61658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</a:cxnLst>
            <a:rect l="l" t="t" r="r" b="b"/>
            <a:pathLst>
              <a:path w="1224355" h="6165850">
                <a:moveTo>
                  <a:pt x="1224355" y="0"/>
                </a:moveTo>
                <a:cubicBezTo>
                  <a:pt x="1198955" y="64135"/>
                  <a:pt x="1138630" y="209550"/>
                  <a:pt x="1084655" y="357505"/>
                </a:cubicBezTo>
                <a:cubicBezTo>
                  <a:pt x="1030680" y="505460"/>
                  <a:pt x="1019885" y="554355"/>
                  <a:pt x="953845" y="741045"/>
                </a:cubicBezTo>
                <a:cubicBezTo>
                  <a:pt x="887805" y="927735"/>
                  <a:pt x="819860" y="1094740"/>
                  <a:pt x="753820" y="1290320"/>
                </a:cubicBezTo>
                <a:cubicBezTo>
                  <a:pt x="687780" y="1485900"/>
                  <a:pt x="678890" y="1499870"/>
                  <a:pt x="623010" y="1717675"/>
                </a:cubicBezTo>
                <a:cubicBezTo>
                  <a:pt x="567130" y="1935480"/>
                  <a:pt x="523315" y="2146935"/>
                  <a:pt x="474420" y="2380615"/>
                </a:cubicBezTo>
                <a:cubicBezTo>
                  <a:pt x="425525" y="2614295"/>
                  <a:pt x="418540" y="2693035"/>
                  <a:pt x="378535" y="2886710"/>
                </a:cubicBezTo>
                <a:cubicBezTo>
                  <a:pt x="338530" y="3080385"/>
                  <a:pt x="306780" y="3180080"/>
                  <a:pt x="273760" y="3348990"/>
                </a:cubicBezTo>
                <a:cubicBezTo>
                  <a:pt x="240740" y="3517900"/>
                  <a:pt x="242645" y="3549650"/>
                  <a:pt x="212800" y="3732530"/>
                </a:cubicBezTo>
                <a:cubicBezTo>
                  <a:pt x="182955" y="3915410"/>
                  <a:pt x="155650" y="4062095"/>
                  <a:pt x="125805" y="4264660"/>
                </a:cubicBezTo>
                <a:cubicBezTo>
                  <a:pt x="95960" y="4467225"/>
                  <a:pt x="82625" y="4573270"/>
                  <a:pt x="64845" y="4744085"/>
                </a:cubicBezTo>
                <a:cubicBezTo>
                  <a:pt x="47065" y="4914900"/>
                  <a:pt x="50240" y="4909820"/>
                  <a:pt x="38175" y="5119370"/>
                </a:cubicBezTo>
                <a:cubicBezTo>
                  <a:pt x="26110" y="5328920"/>
                  <a:pt x="10235" y="5581015"/>
                  <a:pt x="3250" y="5790565"/>
                </a:cubicBezTo>
                <a:cubicBezTo>
                  <a:pt x="-3735" y="6000115"/>
                  <a:pt x="2615" y="6104255"/>
                  <a:pt x="3250" y="6165850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7011035" y="258445"/>
            <a:ext cx="9525" cy="6130925"/>
          </a:xfrm>
          <a:custGeom>
            <a:avLst/>
            <a:gdLst>
              <a:gd name="connisteX0" fmla="*/ 0 w 9683"/>
              <a:gd name="connsiteY0" fmla="*/ 0 h 6130925"/>
              <a:gd name="connisteX1" fmla="*/ 8255 w 9683"/>
              <a:gd name="connsiteY1" fmla="*/ 2860675 h 6130925"/>
              <a:gd name="connisteX2" fmla="*/ 8255 w 9683"/>
              <a:gd name="connsiteY2" fmla="*/ 4648200 h 6130925"/>
              <a:gd name="connisteX3" fmla="*/ 0 w 9683"/>
              <a:gd name="connsiteY3" fmla="*/ 6130925 h 61309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9684" h="6130925">
                <a:moveTo>
                  <a:pt x="0" y="0"/>
                </a:moveTo>
                <a:cubicBezTo>
                  <a:pt x="1905" y="536575"/>
                  <a:pt x="6350" y="1931035"/>
                  <a:pt x="8255" y="2860675"/>
                </a:cubicBezTo>
                <a:cubicBezTo>
                  <a:pt x="10160" y="3790315"/>
                  <a:pt x="10160" y="3994150"/>
                  <a:pt x="8255" y="4648200"/>
                </a:cubicBezTo>
                <a:cubicBezTo>
                  <a:pt x="6350" y="5302250"/>
                  <a:pt x="1905" y="5869940"/>
                  <a:pt x="0" y="6130925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7211695" y="258445"/>
            <a:ext cx="1168400" cy="6156960"/>
          </a:xfrm>
          <a:custGeom>
            <a:avLst/>
            <a:gdLst>
              <a:gd name="connisteX0" fmla="*/ 0 w 1168400"/>
              <a:gd name="connsiteY0" fmla="*/ 0 h 6156960"/>
              <a:gd name="connisteX1" fmla="*/ 365760 w 1168400"/>
              <a:gd name="connsiteY1" fmla="*/ 1168400 h 6156960"/>
              <a:gd name="connisteX2" fmla="*/ 680085 w 1168400"/>
              <a:gd name="connsiteY2" fmla="*/ 2310765 h 6156960"/>
              <a:gd name="connisteX3" fmla="*/ 906780 w 1168400"/>
              <a:gd name="connsiteY3" fmla="*/ 3331210 h 6156960"/>
              <a:gd name="connisteX4" fmla="*/ 1124585 w 1168400"/>
              <a:gd name="connsiteY4" fmla="*/ 5057775 h 6156960"/>
              <a:gd name="connisteX5" fmla="*/ 1168400 w 1168400"/>
              <a:gd name="connsiteY5" fmla="*/ 6156960 h 61569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168400" h="6156960">
                <a:moveTo>
                  <a:pt x="0" y="0"/>
                </a:moveTo>
                <a:cubicBezTo>
                  <a:pt x="66675" y="210820"/>
                  <a:pt x="229870" y="706120"/>
                  <a:pt x="365760" y="1168400"/>
                </a:cubicBezTo>
                <a:cubicBezTo>
                  <a:pt x="501650" y="1630680"/>
                  <a:pt x="572135" y="1878330"/>
                  <a:pt x="680085" y="2310765"/>
                </a:cubicBezTo>
                <a:cubicBezTo>
                  <a:pt x="788035" y="2743200"/>
                  <a:pt x="817880" y="2781935"/>
                  <a:pt x="906780" y="3331210"/>
                </a:cubicBezTo>
                <a:cubicBezTo>
                  <a:pt x="995680" y="3880485"/>
                  <a:pt x="1072515" y="4492625"/>
                  <a:pt x="1124585" y="5057775"/>
                </a:cubicBezTo>
                <a:cubicBezTo>
                  <a:pt x="1176655" y="5622925"/>
                  <a:pt x="1163955" y="5971540"/>
                  <a:pt x="1168400" y="615696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7350760" y="249555"/>
            <a:ext cx="2371725" cy="6174740"/>
          </a:xfrm>
          <a:custGeom>
            <a:avLst/>
            <a:gdLst>
              <a:gd name="connisteX0" fmla="*/ 0 w 2371547"/>
              <a:gd name="connsiteY0" fmla="*/ 0 h 6174740"/>
              <a:gd name="connisteX1" fmla="*/ 558165 w 2371547"/>
              <a:gd name="connsiteY1" fmla="*/ 775970 h 6174740"/>
              <a:gd name="connisteX2" fmla="*/ 1046480 w 2371547"/>
              <a:gd name="connsiteY2" fmla="*/ 1473835 h 6174740"/>
              <a:gd name="connisteX3" fmla="*/ 1779270 w 2371547"/>
              <a:gd name="connsiteY3" fmla="*/ 2781935 h 6174740"/>
              <a:gd name="connisteX4" fmla="*/ 2189480 w 2371547"/>
              <a:gd name="connsiteY4" fmla="*/ 4124960 h 6174740"/>
              <a:gd name="connisteX5" fmla="*/ 2363470 w 2371547"/>
              <a:gd name="connsiteY5" fmla="*/ 5267325 h 6174740"/>
              <a:gd name="connisteX6" fmla="*/ 2328545 w 2371547"/>
              <a:gd name="connsiteY6" fmla="*/ 6174740 h 61747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371547" h="6174740">
                <a:moveTo>
                  <a:pt x="0" y="0"/>
                </a:moveTo>
                <a:cubicBezTo>
                  <a:pt x="101600" y="140970"/>
                  <a:pt x="348615" y="481330"/>
                  <a:pt x="558165" y="775970"/>
                </a:cubicBezTo>
                <a:cubicBezTo>
                  <a:pt x="767715" y="1070610"/>
                  <a:pt x="802005" y="1072515"/>
                  <a:pt x="1046480" y="1473835"/>
                </a:cubicBezTo>
                <a:cubicBezTo>
                  <a:pt x="1290955" y="1875155"/>
                  <a:pt x="1550670" y="2251710"/>
                  <a:pt x="1779270" y="2781935"/>
                </a:cubicBezTo>
                <a:cubicBezTo>
                  <a:pt x="2007870" y="3312160"/>
                  <a:pt x="2072640" y="3627755"/>
                  <a:pt x="2189480" y="4124960"/>
                </a:cubicBezTo>
                <a:cubicBezTo>
                  <a:pt x="2306320" y="4622165"/>
                  <a:pt x="2335530" y="4857115"/>
                  <a:pt x="2363470" y="5267325"/>
                </a:cubicBezTo>
                <a:cubicBezTo>
                  <a:pt x="2391410" y="5677535"/>
                  <a:pt x="2338705" y="6015990"/>
                  <a:pt x="2328545" y="617474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96865" y="6415405"/>
            <a:ext cx="471170" cy="270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780530" y="6389370"/>
            <a:ext cx="471170" cy="270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164195" y="6415405"/>
            <a:ext cx="471170" cy="270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465310" y="6415405"/>
            <a:ext cx="471170" cy="270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7499350" y="249555"/>
            <a:ext cx="3499603" cy="6096000"/>
          </a:xfrm>
          <a:custGeom>
            <a:avLst/>
            <a:gdLst>
              <a:gd name="connsiteX0" fmla="*/ 0 w 5511"/>
              <a:gd name="connsiteY0" fmla="*/ 0 h 9600"/>
              <a:gd name="connsiteX1" fmla="*/ 907 w 5511"/>
              <a:gd name="connsiteY1" fmla="*/ 714 h 9600"/>
              <a:gd name="connsiteX2" fmla="*/ 1882 w 5511"/>
              <a:gd name="connsiteY2" fmla="*/ 1428 h 9600"/>
              <a:gd name="connsiteX3" fmla="*/ 2898 w 5511"/>
              <a:gd name="connsiteY3" fmla="*/ 2335 h 9600"/>
              <a:gd name="connsiteX4" fmla="*/ 3956 w 5511"/>
              <a:gd name="connsiteY4" fmla="*/ 3502 h 9600"/>
              <a:gd name="connsiteX5" fmla="*/ 4780 w 5511"/>
              <a:gd name="connsiteY5" fmla="*/ 4834 h 9600"/>
              <a:gd name="connsiteX6" fmla="*/ 5288 w 5511"/>
              <a:gd name="connsiteY6" fmla="*/ 6208 h 9600"/>
              <a:gd name="connsiteX7" fmla="*/ 5494 w 5511"/>
              <a:gd name="connsiteY7" fmla="*/ 7746 h 9600"/>
              <a:gd name="connsiteX8" fmla="*/ 5466 w 5511"/>
              <a:gd name="connsiteY8" fmla="*/ 8543 h 9600"/>
              <a:gd name="connsiteX9" fmla="*/ 5343 w 5511"/>
              <a:gd name="connsiteY9" fmla="*/ 9600 h 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11" h="9600">
                <a:moveTo>
                  <a:pt x="0" y="0"/>
                </a:moveTo>
                <a:cubicBezTo>
                  <a:pt x="162" y="129"/>
                  <a:pt x="531" y="428"/>
                  <a:pt x="907" y="714"/>
                </a:cubicBezTo>
                <a:cubicBezTo>
                  <a:pt x="1283" y="1000"/>
                  <a:pt x="1484" y="1104"/>
                  <a:pt x="1882" y="1428"/>
                </a:cubicBezTo>
                <a:cubicBezTo>
                  <a:pt x="2280" y="1752"/>
                  <a:pt x="2483" y="1920"/>
                  <a:pt x="2898" y="2335"/>
                </a:cubicBezTo>
                <a:cubicBezTo>
                  <a:pt x="3313" y="2750"/>
                  <a:pt x="3580" y="3002"/>
                  <a:pt x="3956" y="3502"/>
                </a:cubicBezTo>
                <a:cubicBezTo>
                  <a:pt x="4332" y="4002"/>
                  <a:pt x="4514" y="4293"/>
                  <a:pt x="4780" y="4834"/>
                </a:cubicBezTo>
                <a:cubicBezTo>
                  <a:pt x="5046" y="5375"/>
                  <a:pt x="5145" y="5626"/>
                  <a:pt x="5288" y="6208"/>
                </a:cubicBezTo>
                <a:cubicBezTo>
                  <a:pt x="5431" y="6790"/>
                  <a:pt x="5458" y="7279"/>
                  <a:pt x="5494" y="7746"/>
                </a:cubicBezTo>
                <a:cubicBezTo>
                  <a:pt x="5530" y="8213"/>
                  <a:pt x="5504" y="8142"/>
                  <a:pt x="5466" y="8543"/>
                </a:cubicBezTo>
                <a:cubicBezTo>
                  <a:pt x="5428" y="8944"/>
                  <a:pt x="5376" y="9361"/>
                  <a:pt x="5343" y="9600"/>
                </a:cubicBezTo>
              </a:path>
            </a:pathLst>
          </a:cu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0661650" y="6389370"/>
            <a:ext cx="471170" cy="2705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27000" y="341630"/>
            <a:ext cx="32448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Question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我们如何区分无数条经线呢？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 animBg="1"/>
      <p:bldP spid="24" grpId="0" animBg="1"/>
      <p:bldP spid="25" grpId="0" animBg="1"/>
      <p:bldP spid="26" grpId="0" animBg="1"/>
      <p:bldP spid="30" grpId="0" animBg="1"/>
      <p:bldP spid="4" grpId="0" animBg="1"/>
      <p:bldP spid="20" grpId="0" animBg="1"/>
      <p:bldP spid="21" grpId="0" animBg="1"/>
      <p:bldP spid="22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1463675" y="2229485"/>
            <a:ext cx="9144000" cy="1564640"/>
          </a:xfrm>
        </p:spPr>
        <p:txBody>
          <a:bodyPr>
            <a:noAutofit/>
          </a:bodyPr>
          <a:p>
            <a:pPr algn="ctr"/>
            <a:r>
              <a:rPr lang="zh-CN" altLang="en-US" sz="7200" b="1">
                <a:latin typeface="华文隶书" panose="02010800040101010101" charset="-122"/>
                <a:ea typeface="华文隶书" panose="02010800040101010101" charset="-122"/>
              </a:rPr>
              <a:t>地图上的经纬网</a:t>
            </a:r>
            <a:endParaRPr lang="zh-CN" altLang="en-US" sz="7200" b="1"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18885" y="635"/>
            <a:ext cx="3693160" cy="553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经度：</a:t>
            </a:r>
            <a:r>
              <a:rPr lang="zh-CN" altLang="en-US" sz="2400"/>
              <a:t>标注经线的度数</a:t>
            </a:r>
            <a:r>
              <a:rPr lang="zh-CN" altLang="en-US"/>
              <a:t>。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5950585" y="1050290"/>
            <a:ext cx="5953125" cy="5358130"/>
            <a:chOff x="8121" y="1544"/>
            <a:chExt cx="9375" cy="84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rcRect r="23808" b="6545"/>
            <a:stretch>
              <a:fillRect/>
            </a:stretch>
          </p:blipFill>
          <p:spPr>
            <a:xfrm>
              <a:off x="8121" y="1544"/>
              <a:ext cx="9364" cy="843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4557" y="8388"/>
              <a:ext cx="2939" cy="1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6136" y="8024"/>
              <a:ext cx="1360" cy="1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04775" y="848995"/>
            <a:ext cx="55492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国际上规定，把通过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英国伦敦格林尼治天文台原址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的那条经线定为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°经线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，也称为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本初子午线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8868410" y="2068830"/>
            <a:ext cx="1020445" cy="3183255"/>
          </a:xfrm>
          <a:custGeom>
            <a:avLst/>
            <a:gdLst>
              <a:gd name="connsiteX0" fmla="*/ 0 w 1607"/>
              <a:gd name="connsiteY0" fmla="*/ 0 h 5013"/>
              <a:gd name="connsiteX1" fmla="*/ 522 w 1607"/>
              <a:gd name="connsiteY1" fmla="*/ 879 h 5013"/>
              <a:gd name="connsiteX2" fmla="*/ 975 w 1607"/>
              <a:gd name="connsiteY2" fmla="*/ 2019 h 5013"/>
              <a:gd name="connsiteX3" fmla="*/ 1387 w 1607"/>
              <a:gd name="connsiteY3" fmla="*/ 3818 h 5013"/>
              <a:gd name="connsiteX4" fmla="*/ 1607 w 1607"/>
              <a:gd name="connsiteY4" fmla="*/ 5013 h 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" h="5013">
                <a:moveTo>
                  <a:pt x="0" y="0"/>
                </a:moveTo>
                <a:cubicBezTo>
                  <a:pt x="71" y="153"/>
                  <a:pt x="327" y="475"/>
                  <a:pt x="522" y="879"/>
                </a:cubicBezTo>
                <a:cubicBezTo>
                  <a:pt x="717" y="1283"/>
                  <a:pt x="780" y="1431"/>
                  <a:pt x="975" y="2019"/>
                </a:cubicBezTo>
                <a:cubicBezTo>
                  <a:pt x="1170" y="2607"/>
                  <a:pt x="1261" y="3219"/>
                  <a:pt x="1387" y="3818"/>
                </a:cubicBezTo>
                <a:cubicBezTo>
                  <a:pt x="1513" y="4417"/>
                  <a:pt x="1571" y="4810"/>
                  <a:pt x="1607" y="5013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endCxn id="12" idx="1"/>
          </p:cNvCxnSpPr>
          <p:nvPr/>
        </p:nvCxnSpPr>
        <p:spPr>
          <a:xfrm flipV="1">
            <a:off x="5406390" y="2626995"/>
            <a:ext cx="3723640" cy="1491615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图片 104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-27305" y="3131185"/>
            <a:ext cx="5813425" cy="36042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18885" y="635"/>
            <a:ext cx="3693160" cy="553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经度：</a:t>
            </a:r>
            <a:r>
              <a:rPr lang="zh-CN" altLang="en-US" sz="2400"/>
              <a:t>标注经线的度数</a:t>
            </a:r>
            <a:r>
              <a:rPr lang="zh-CN" altLang="en-US"/>
              <a:t>。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077845" y="1280160"/>
            <a:ext cx="5953125" cy="5358130"/>
            <a:chOff x="8121" y="1544"/>
            <a:chExt cx="9375" cy="84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rcRect r="23808" b="6545"/>
            <a:stretch>
              <a:fillRect/>
            </a:stretch>
          </p:blipFill>
          <p:spPr>
            <a:xfrm>
              <a:off x="8121" y="1544"/>
              <a:ext cx="9364" cy="843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4557" y="8388"/>
              <a:ext cx="2939" cy="1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6136" y="8024"/>
              <a:ext cx="1360" cy="1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2" name="任意多边形 11"/>
          <p:cNvSpPr/>
          <p:nvPr/>
        </p:nvSpPr>
        <p:spPr>
          <a:xfrm>
            <a:off x="5973445" y="2367915"/>
            <a:ext cx="1020445" cy="3183255"/>
          </a:xfrm>
          <a:custGeom>
            <a:avLst/>
            <a:gdLst>
              <a:gd name="connsiteX0" fmla="*/ 0 w 1607"/>
              <a:gd name="connsiteY0" fmla="*/ 0 h 5013"/>
              <a:gd name="connsiteX1" fmla="*/ 494 w 1607"/>
              <a:gd name="connsiteY1" fmla="*/ 807 h 5013"/>
              <a:gd name="connsiteX2" fmla="*/ 975 w 1607"/>
              <a:gd name="connsiteY2" fmla="*/ 2019 h 5013"/>
              <a:gd name="connsiteX3" fmla="*/ 1524 w 1607"/>
              <a:gd name="connsiteY3" fmla="*/ 3856 h 5013"/>
              <a:gd name="connsiteX4" fmla="*/ 1607 w 1607"/>
              <a:gd name="connsiteY4" fmla="*/ 5013 h 5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" h="5013">
                <a:moveTo>
                  <a:pt x="0" y="0"/>
                </a:moveTo>
                <a:cubicBezTo>
                  <a:pt x="71" y="153"/>
                  <a:pt x="299" y="403"/>
                  <a:pt x="494" y="807"/>
                </a:cubicBezTo>
                <a:cubicBezTo>
                  <a:pt x="689" y="1211"/>
                  <a:pt x="780" y="1431"/>
                  <a:pt x="975" y="2019"/>
                </a:cubicBezTo>
                <a:cubicBezTo>
                  <a:pt x="1170" y="2607"/>
                  <a:pt x="1398" y="3257"/>
                  <a:pt x="1524" y="3856"/>
                </a:cubicBezTo>
                <a:cubicBezTo>
                  <a:pt x="1650" y="4455"/>
                  <a:pt x="1571" y="4810"/>
                  <a:pt x="1607" y="5013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4035" y="633730"/>
            <a:ext cx="108356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你能否根据我们之前对于纬度的判别方式，来判别一下经度呢？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843520" y="5501640"/>
            <a:ext cx="3743960" cy="119888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经度从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°经线起算，把</a:t>
            </a:r>
            <a:r>
              <a:rPr lang="en-US" altLang="zh-CN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°经线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定为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本初子午线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23985" y="1235710"/>
            <a:ext cx="3168015" cy="34150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本初子午线往东跨</a:t>
            </a:r>
            <a:r>
              <a:rPr lang="en-US" altLang="zh-CN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东经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东经表示方法：读作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东经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，记作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“60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E”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越往东度数越大。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3285490"/>
            <a:ext cx="3077845" cy="34150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本初子午线往西跨</a:t>
            </a:r>
            <a:r>
              <a:rPr lang="en-US" altLang="zh-CN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是西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经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东经表示方法：读作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西经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，记作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“30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W”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越往西度数越大。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52070" y="1251585"/>
            <a:ext cx="3699510" cy="175323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东经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°和西经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°在同一条经线上，即</a:t>
            </a:r>
            <a:r>
              <a:rPr lang="en-US" altLang="zh-CN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solidFill>
                  <a:srgbClr val="FFFF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°经线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，记作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“180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”</a:t>
            </a:r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732291" y="1496731"/>
            <a:ext cx="2169750" cy="3863340"/>
          </a:xfrm>
          <a:custGeom>
            <a:avLst/>
            <a:gdLst>
              <a:gd name="connsiteX0" fmla="*/ 1607 w 3416"/>
              <a:gd name="connsiteY0" fmla="*/ 6084 h 6084"/>
              <a:gd name="connsiteX1" fmla="*/ 2211 w 3416"/>
              <a:gd name="connsiteY1" fmla="*/ 5809 h 6084"/>
              <a:gd name="connsiteX2" fmla="*/ 3008 w 3416"/>
              <a:gd name="connsiteY2" fmla="*/ 4861 h 6084"/>
              <a:gd name="connsiteX3" fmla="*/ 3392 w 3416"/>
              <a:gd name="connsiteY3" fmla="*/ 3419 h 6084"/>
              <a:gd name="connsiteX4" fmla="*/ 3269 w 3416"/>
              <a:gd name="connsiteY4" fmla="*/ 2225 h 6084"/>
              <a:gd name="connsiteX5" fmla="*/ 2637 w 3416"/>
              <a:gd name="connsiteY5" fmla="*/ 1098 h 6084"/>
              <a:gd name="connsiteX6" fmla="*/ 1483 w 3416"/>
              <a:gd name="connsiteY6" fmla="*/ 261 h 6084"/>
              <a:gd name="connsiteX7" fmla="*/ 0 w 3416"/>
              <a:gd name="connsiteY7" fmla="*/ 0 h 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7" h="6084">
                <a:moveTo>
                  <a:pt x="1607" y="6084"/>
                </a:moveTo>
                <a:cubicBezTo>
                  <a:pt x="1712" y="6048"/>
                  <a:pt x="1931" y="6054"/>
                  <a:pt x="2211" y="5809"/>
                </a:cubicBezTo>
                <a:cubicBezTo>
                  <a:pt x="2491" y="5564"/>
                  <a:pt x="2772" y="5339"/>
                  <a:pt x="3008" y="4861"/>
                </a:cubicBezTo>
                <a:cubicBezTo>
                  <a:pt x="3244" y="4383"/>
                  <a:pt x="3340" y="3946"/>
                  <a:pt x="3392" y="3419"/>
                </a:cubicBezTo>
                <a:cubicBezTo>
                  <a:pt x="3444" y="2892"/>
                  <a:pt x="3420" y="2689"/>
                  <a:pt x="3269" y="2225"/>
                </a:cubicBezTo>
                <a:cubicBezTo>
                  <a:pt x="3118" y="1761"/>
                  <a:pt x="2994" y="1491"/>
                  <a:pt x="2637" y="1098"/>
                </a:cubicBezTo>
                <a:cubicBezTo>
                  <a:pt x="2280" y="705"/>
                  <a:pt x="2010" y="481"/>
                  <a:pt x="1483" y="261"/>
                </a:cubicBezTo>
                <a:cubicBezTo>
                  <a:pt x="956" y="41"/>
                  <a:pt x="470" y="30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8077835" y="1432560"/>
            <a:ext cx="10420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 rot="20220000" flipH="1">
            <a:off x="3696970" y="2270760"/>
            <a:ext cx="1868170" cy="3863340"/>
          </a:xfrm>
          <a:custGeom>
            <a:avLst/>
            <a:gdLst>
              <a:gd name="connsiteX0" fmla="*/ 1607 w 3416"/>
              <a:gd name="connsiteY0" fmla="*/ 6084 h 6084"/>
              <a:gd name="connsiteX1" fmla="*/ 2211 w 3416"/>
              <a:gd name="connsiteY1" fmla="*/ 5809 h 6084"/>
              <a:gd name="connsiteX2" fmla="*/ 3008 w 3416"/>
              <a:gd name="connsiteY2" fmla="*/ 4861 h 6084"/>
              <a:gd name="connsiteX3" fmla="*/ 3392 w 3416"/>
              <a:gd name="connsiteY3" fmla="*/ 3419 h 6084"/>
              <a:gd name="connsiteX4" fmla="*/ 3269 w 3416"/>
              <a:gd name="connsiteY4" fmla="*/ 2225 h 6084"/>
              <a:gd name="connsiteX5" fmla="*/ 2637 w 3416"/>
              <a:gd name="connsiteY5" fmla="*/ 1098 h 6084"/>
              <a:gd name="connsiteX6" fmla="*/ 1483 w 3416"/>
              <a:gd name="connsiteY6" fmla="*/ 261 h 6084"/>
              <a:gd name="connsiteX7" fmla="*/ 0 w 3416"/>
              <a:gd name="connsiteY7" fmla="*/ 0 h 6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7" h="6084">
                <a:moveTo>
                  <a:pt x="1607" y="6084"/>
                </a:moveTo>
                <a:cubicBezTo>
                  <a:pt x="1712" y="6048"/>
                  <a:pt x="1931" y="6054"/>
                  <a:pt x="2211" y="5809"/>
                </a:cubicBezTo>
                <a:cubicBezTo>
                  <a:pt x="2491" y="5564"/>
                  <a:pt x="2772" y="5339"/>
                  <a:pt x="3008" y="4861"/>
                </a:cubicBezTo>
                <a:cubicBezTo>
                  <a:pt x="3244" y="4383"/>
                  <a:pt x="3340" y="3946"/>
                  <a:pt x="3392" y="3419"/>
                </a:cubicBezTo>
                <a:cubicBezTo>
                  <a:pt x="3444" y="2892"/>
                  <a:pt x="3420" y="2689"/>
                  <a:pt x="3269" y="2225"/>
                </a:cubicBezTo>
                <a:cubicBezTo>
                  <a:pt x="3118" y="1761"/>
                  <a:pt x="2994" y="1491"/>
                  <a:pt x="2637" y="1098"/>
                </a:cubicBezTo>
                <a:cubicBezTo>
                  <a:pt x="2280" y="705"/>
                  <a:pt x="2010" y="481"/>
                  <a:pt x="1483" y="261"/>
                </a:cubicBezTo>
                <a:cubicBezTo>
                  <a:pt x="956" y="41"/>
                  <a:pt x="470" y="30"/>
                  <a:pt x="0" y="0"/>
                </a:cubicBezTo>
              </a:path>
            </a:pathLst>
          </a:custGeom>
          <a:noFill/>
          <a:ln w="254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208020" y="5501640"/>
            <a:ext cx="10420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842885" y="2485390"/>
            <a:ext cx="994410" cy="4603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东经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077845" y="4763135"/>
            <a:ext cx="1064260" cy="46037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西经</a:t>
            </a:r>
            <a:r>
              <a:rPr lang="en-US" altLang="zh-CN" sz="24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6034405" y="2329815"/>
            <a:ext cx="2145030" cy="1274445"/>
          </a:xfrm>
          <a:custGeom>
            <a:avLst/>
            <a:gdLst>
              <a:gd name="connisteX0" fmla="*/ 0 w 2145030"/>
              <a:gd name="connsiteY0" fmla="*/ 44271 h 1274266"/>
              <a:gd name="connisteX1" fmla="*/ 173990 w 2145030"/>
              <a:gd name="connsiteY1" fmla="*/ 456 h 1274266"/>
              <a:gd name="connisteX2" fmla="*/ 732155 w 2145030"/>
              <a:gd name="connsiteY2" fmla="*/ 70306 h 1274266"/>
              <a:gd name="connisteX3" fmla="*/ 1325245 w 2145030"/>
              <a:gd name="connsiteY3" fmla="*/ 331926 h 1274266"/>
              <a:gd name="connisteX4" fmla="*/ 1769745 w 2145030"/>
              <a:gd name="connsiteY4" fmla="*/ 655141 h 1274266"/>
              <a:gd name="connisteX5" fmla="*/ 2145030 w 2145030"/>
              <a:gd name="connsiteY5" fmla="*/ 1274266 h 127426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2145030" h="1274267">
                <a:moveTo>
                  <a:pt x="0" y="44272"/>
                </a:moveTo>
                <a:cubicBezTo>
                  <a:pt x="23495" y="34112"/>
                  <a:pt x="27305" y="-4623"/>
                  <a:pt x="173990" y="457"/>
                </a:cubicBezTo>
                <a:cubicBezTo>
                  <a:pt x="320675" y="5537"/>
                  <a:pt x="501650" y="4267"/>
                  <a:pt x="732155" y="70307"/>
                </a:cubicBezTo>
                <a:cubicBezTo>
                  <a:pt x="962660" y="136347"/>
                  <a:pt x="1117600" y="215087"/>
                  <a:pt x="1325245" y="331927"/>
                </a:cubicBezTo>
                <a:cubicBezTo>
                  <a:pt x="1532890" y="448767"/>
                  <a:pt x="1605915" y="466547"/>
                  <a:pt x="1769745" y="655142"/>
                </a:cubicBezTo>
                <a:cubicBezTo>
                  <a:pt x="1933575" y="843737"/>
                  <a:pt x="2078990" y="1156792"/>
                  <a:pt x="2145030" y="1274267"/>
                </a:cubicBezTo>
              </a:path>
            </a:pathLst>
          </a:custGeom>
          <a:noFill/>
          <a:ln w="476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8135620" y="3464560"/>
            <a:ext cx="872490" cy="0"/>
          </a:xfrm>
          <a:prstGeom prst="line">
            <a:avLst/>
          </a:prstGeom>
          <a:ln w="28575" cmpd="sng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任意多边形 27"/>
          <p:cNvSpPr/>
          <p:nvPr/>
        </p:nvSpPr>
        <p:spPr>
          <a:xfrm>
            <a:off x="5792470" y="2357120"/>
            <a:ext cx="180340" cy="3383280"/>
          </a:xfrm>
          <a:custGeom>
            <a:avLst/>
            <a:gdLst>
              <a:gd name="connisteX0" fmla="*/ 180321 w 180321"/>
              <a:gd name="connsiteY0" fmla="*/ 0 h 3383280"/>
              <a:gd name="connisteX1" fmla="*/ 67291 w 180321"/>
              <a:gd name="connsiteY1" fmla="*/ 523240 h 3383280"/>
              <a:gd name="connisteX2" fmla="*/ 6331 w 180321"/>
              <a:gd name="connsiteY2" fmla="*/ 1194435 h 3383280"/>
              <a:gd name="connisteX3" fmla="*/ 14586 w 180321"/>
              <a:gd name="connsiteY3" fmla="*/ 1997075 h 3383280"/>
              <a:gd name="connisteX4" fmla="*/ 84436 w 180321"/>
              <a:gd name="connsiteY4" fmla="*/ 2921635 h 3383280"/>
              <a:gd name="connisteX5" fmla="*/ 102216 w 180321"/>
              <a:gd name="connsiteY5" fmla="*/ 3383280 h 33832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180321" h="3383280">
                <a:moveTo>
                  <a:pt x="180321" y="0"/>
                </a:moveTo>
                <a:cubicBezTo>
                  <a:pt x="158731" y="91440"/>
                  <a:pt x="102216" y="284480"/>
                  <a:pt x="67291" y="523240"/>
                </a:cubicBezTo>
                <a:cubicBezTo>
                  <a:pt x="32366" y="762000"/>
                  <a:pt x="17126" y="899795"/>
                  <a:pt x="6331" y="1194435"/>
                </a:cubicBezTo>
                <a:cubicBezTo>
                  <a:pt x="-4464" y="1489075"/>
                  <a:pt x="-1289" y="1651635"/>
                  <a:pt x="14586" y="1997075"/>
                </a:cubicBezTo>
                <a:cubicBezTo>
                  <a:pt x="30461" y="2342515"/>
                  <a:pt x="66656" y="2644140"/>
                  <a:pt x="84436" y="2921635"/>
                </a:cubicBezTo>
                <a:cubicBezTo>
                  <a:pt x="102216" y="3199130"/>
                  <a:pt x="100311" y="3309620"/>
                  <a:pt x="102216" y="3383280"/>
                </a:cubicBezTo>
              </a:path>
            </a:pathLst>
          </a:custGeom>
          <a:noFill/>
          <a:ln w="508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3077845" y="5452745"/>
            <a:ext cx="2825750" cy="0"/>
          </a:xfrm>
          <a:prstGeom prst="line">
            <a:avLst/>
          </a:prstGeom>
          <a:ln w="28575" cmpd="sng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29"/>
          <p:cNvSpPr/>
          <p:nvPr/>
        </p:nvSpPr>
        <p:spPr>
          <a:xfrm rot="18840000">
            <a:off x="6870700" y="3044825"/>
            <a:ext cx="906780" cy="56769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左箭头 30"/>
          <p:cNvSpPr/>
          <p:nvPr/>
        </p:nvSpPr>
        <p:spPr>
          <a:xfrm rot="1260000">
            <a:off x="4935220" y="3447415"/>
            <a:ext cx="1020445" cy="628015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771640" y="5478780"/>
            <a:ext cx="662940" cy="412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857115" y="1353820"/>
            <a:ext cx="855980" cy="367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5449570" y="1703070"/>
            <a:ext cx="549910" cy="662305"/>
          </a:xfrm>
          <a:custGeom>
            <a:avLst/>
            <a:gdLst>
              <a:gd name="connisteX0" fmla="*/ 549910 w 549910"/>
              <a:gd name="connsiteY0" fmla="*/ 662305 h 662305"/>
              <a:gd name="connisteX1" fmla="*/ 253365 w 549910"/>
              <a:gd name="connsiteY1" fmla="*/ 226695 h 662305"/>
              <a:gd name="connisteX2" fmla="*/ 0 w 549910"/>
              <a:gd name="connsiteY2" fmla="*/ 0 h 6623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549910" h="662305">
                <a:moveTo>
                  <a:pt x="549910" y="662305"/>
                </a:moveTo>
                <a:cubicBezTo>
                  <a:pt x="495935" y="579755"/>
                  <a:pt x="363220" y="359410"/>
                  <a:pt x="253365" y="226695"/>
                </a:cubicBezTo>
                <a:cubicBezTo>
                  <a:pt x="143510" y="93980"/>
                  <a:pt x="44450" y="36830"/>
                  <a:pt x="0" y="0"/>
                </a:cubicBezTo>
              </a:path>
            </a:pathLst>
          </a:custGeom>
          <a:noFill/>
          <a:ln w="508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6" name="直接连接符 35"/>
          <p:cNvCxnSpPr/>
          <p:nvPr/>
        </p:nvCxnSpPr>
        <p:spPr>
          <a:xfrm>
            <a:off x="3647440" y="1824990"/>
            <a:ext cx="1988185" cy="0"/>
          </a:xfrm>
          <a:prstGeom prst="line">
            <a:avLst/>
          </a:prstGeom>
          <a:ln w="28575" cmpd="sng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 animBg="1"/>
      <p:bldP spid="4" grpId="0" animBg="1"/>
      <p:bldP spid="21" grpId="0" bldLvl="0" animBg="1"/>
      <p:bldP spid="49" grpId="0"/>
      <p:bldP spid="45" grpId="0" animBg="1"/>
      <p:bldP spid="26" grpId="0" animBg="1"/>
      <p:bldP spid="30" grpId="0" animBg="1"/>
      <p:bldP spid="22" grpId="0" animBg="1"/>
      <p:bldP spid="24" grpId="0" animBg="1"/>
      <p:bldP spid="23" grpId="0"/>
      <p:bldP spid="28" grpId="0" animBg="1"/>
      <p:bldP spid="31" grpId="0" animBg="1"/>
      <p:bldP spid="19" grpId="0" animBg="1"/>
      <p:bldP spid="33" grpId="0" animBg="1"/>
      <p:bldP spid="35" grpId="0" animBg="1"/>
      <p:bldP spid="20" grpId="0" animBg="1"/>
      <p:bldP spid="34" grpId="0" animBg="1"/>
      <p:bldP spid="3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18885" y="635"/>
            <a:ext cx="3693160" cy="553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经度：</a:t>
            </a:r>
            <a:r>
              <a:rPr lang="zh-CN" altLang="en-US" sz="2400"/>
              <a:t>标注经线的经数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8605" y="882650"/>
            <a:ext cx="8747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练一练：请写出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A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B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C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D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四点的经度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50850" y="2266950"/>
          <a:ext cx="8533765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/>
                <a:gridCol w="900000"/>
                <a:gridCol w="899795"/>
                <a:gridCol w="900205"/>
              </a:tblGrid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28065" y="1867535"/>
            <a:ext cx="972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39925" y="1867535"/>
            <a:ext cx="1121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08300" y="1867535"/>
            <a:ext cx="1364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110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11580" y="3041650"/>
            <a:ext cx="269875" cy="2698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991485" y="3931920"/>
            <a:ext cx="269875" cy="2698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0245" y="2617470"/>
            <a:ext cx="521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endParaRPr 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1360" y="4201795"/>
            <a:ext cx="521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endParaRPr 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8258810" y="2124710"/>
          <a:ext cx="8533765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/>
                <a:gridCol w="900000"/>
                <a:gridCol w="899795"/>
                <a:gridCol w="900205"/>
              </a:tblGrid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8750935" y="1733550"/>
            <a:ext cx="972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80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723755" y="1733550"/>
            <a:ext cx="990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923780" y="2854325"/>
            <a:ext cx="269875" cy="269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016365" y="3789680"/>
            <a:ext cx="269875" cy="269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0229850" y="2519680"/>
            <a:ext cx="521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endParaRPr 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286240" y="4142740"/>
            <a:ext cx="521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endParaRPr 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0737215" y="1699895"/>
            <a:ext cx="990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18885" y="635"/>
            <a:ext cx="3693160" cy="553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经度：</a:t>
            </a:r>
            <a:r>
              <a:rPr lang="zh-CN" altLang="en-US" sz="2400"/>
              <a:t>标注经线的经数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6055" y="803275"/>
            <a:ext cx="8747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练一练：请写出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A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B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C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D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四点的经度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940810" y="2576830"/>
            <a:ext cx="204597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点的经度：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点的经度：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110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69990" y="2576830"/>
            <a:ext cx="21888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点的经度：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r"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点的经度：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80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450850" y="2266950"/>
          <a:ext cx="8533765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/>
                <a:gridCol w="900000"/>
                <a:gridCol w="899795"/>
                <a:gridCol w="900205"/>
              </a:tblGrid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1028065" y="1867535"/>
            <a:ext cx="972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39925" y="1867535"/>
            <a:ext cx="11214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08300" y="1867535"/>
            <a:ext cx="1364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110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211580" y="3041650"/>
            <a:ext cx="269875" cy="2698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2991485" y="3931920"/>
            <a:ext cx="269875" cy="26987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90245" y="2617470"/>
            <a:ext cx="521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endParaRPr 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1360" y="4201795"/>
            <a:ext cx="521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endParaRPr 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23" name="表格 22"/>
          <p:cNvGraphicFramePr/>
          <p:nvPr>
            <p:custDataLst>
              <p:tags r:id="rId2"/>
            </p:custDataLst>
          </p:nvPr>
        </p:nvGraphicFramePr>
        <p:xfrm>
          <a:off x="8258810" y="2124710"/>
          <a:ext cx="8533765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000"/>
                <a:gridCol w="900000"/>
                <a:gridCol w="900000"/>
                <a:gridCol w="900000"/>
              </a:tblGrid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0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8750935" y="1733550"/>
            <a:ext cx="9728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80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723755" y="1733550"/>
            <a:ext cx="990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9923780" y="2854325"/>
            <a:ext cx="269875" cy="269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9016365" y="3789680"/>
            <a:ext cx="269875" cy="2698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0229850" y="2519680"/>
            <a:ext cx="521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endParaRPr 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286240" y="4142740"/>
            <a:ext cx="521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endParaRPr 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002030" y="1733550"/>
            <a:ext cx="645160" cy="645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000885" y="1733550"/>
            <a:ext cx="645160" cy="645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3035300" y="1733550"/>
            <a:ext cx="645160" cy="645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右箭头 47"/>
          <p:cNvSpPr/>
          <p:nvPr/>
        </p:nvSpPr>
        <p:spPr>
          <a:xfrm>
            <a:off x="619760" y="6009005"/>
            <a:ext cx="3261995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71195" y="6323330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越往东度数越大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940810" y="1602740"/>
            <a:ext cx="1823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东经（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E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1342390" y="2271395"/>
            <a:ext cx="8255" cy="364490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2254250" y="2271395"/>
            <a:ext cx="8255" cy="364490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3157220" y="2271395"/>
            <a:ext cx="8255" cy="364490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10737215" y="1699895"/>
            <a:ext cx="990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736715" y="1602740"/>
            <a:ext cx="18237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西经（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W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6" name="右箭头 55"/>
          <p:cNvSpPr/>
          <p:nvPr/>
        </p:nvSpPr>
        <p:spPr>
          <a:xfrm flipH="1">
            <a:off x="8258810" y="5916295"/>
            <a:ext cx="3329940" cy="3143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8318500" y="6230620"/>
            <a:ext cx="32105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越往西度数越大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714355" y="1626235"/>
            <a:ext cx="645160" cy="645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9736455" y="1638300"/>
            <a:ext cx="645160" cy="645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8735695" y="1638300"/>
            <a:ext cx="645160" cy="64516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1" name="直接连接符 60"/>
          <p:cNvCxnSpPr/>
          <p:nvPr/>
        </p:nvCxnSpPr>
        <p:spPr>
          <a:xfrm>
            <a:off x="9152890" y="2101850"/>
            <a:ext cx="8255" cy="364490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0055225" y="2124710"/>
            <a:ext cx="8255" cy="364490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10981690" y="2124710"/>
            <a:ext cx="8255" cy="3644900"/>
          </a:xfrm>
          <a:prstGeom prst="line">
            <a:avLst/>
          </a:prstGeom>
          <a:ln w="3810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  <p:bldP spid="43" grpId="0" bldLvl="0" animBg="1"/>
      <p:bldP spid="42" grpId="0" bldLvl="0" animBg="1"/>
      <p:bldP spid="48" grpId="0" bldLvl="0" animBg="1"/>
      <p:bldP spid="49" grpId="0"/>
      <p:bldP spid="50" grpId="0"/>
      <p:bldP spid="26" grpId="0"/>
      <p:bldP spid="58" grpId="0" bldLvl="0" animBg="1"/>
      <p:bldP spid="59" grpId="0" bldLvl="0" animBg="1"/>
      <p:bldP spid="60" grpId="0" bldLvl="0" animBg="1"/>
      <p:bldP spid="56" grpId="0" bldLvl="0" animBg="1"/>
      <p:bldP spid="57" grpId="0"/>
      <p:bldP spid="55" grpId="0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0" y="537845"/>
            <a:ext cx="10334625" cy="737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赤道是南、北半球分界线。那你知道东、西半球的分界线吗？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2255" y="1285875"/>
            <a:ext cx="1380490" cy="1597025"/>
            <a:chOff x="1524" y="3109"/>
            <a:chExt cx="2393" cy="2694"/>
          </a:xfrm>
        </p:grpSpPr>
        <p:pic>
          <p:nvPicPr>
            <p:cNvPr id="106" name="图片 105"/>
            <p:cNvPicPr/>
            <p:nvPr/>
          </p:nvPicPr>
          <p:blipFill>
            <a:blip r:embed="rId1" r:link="rId2"/>
            <a:srcRect t="15156" r="52140" b="20216"/>
            <a:stretch>
              <a:fillRect/>
            </a:stretch>
          </p:blipFill>
          <p:spPr>
            <a:xfrm>
              <a:off x="1524" y="3109"/>
              <a:ext cx="2393" cy="269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5" name="矩形 14"/>
            <p:cNvSpPr/>
            <p:nvPr/>
          </p:nvSpPr>
          <p:spPr>
            <a:xfrm>
              <a:off x="3615" y="3208"/>
              <a:ext cx="302" cy="4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683385" y="1445260"/>
            <a:ext cx="10334625" cy="20300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既然赤道是南、北纬和南、北半球的分界线，那么东、西半球的分界线应该也是东、西经的分界线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——0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°经线（本初子午线）和</a:t>
            </a:r>
            <a:r>
              <a:rPr lang="en-US" altLang="zh-CN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180</a:t>
            </a:r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°经线。</a:t>
            </a:r>
            <a:endParaRPr lang="en-US" altLang="zh-CN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75245" y="2828925"/>
            <a:ext cx="4342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你认可小</a:t>
            </a:r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同学的说法吗？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84045" y="2022475"/>
            <a:ext cx="8118475" cy="4835525"/>
          </a:xfrm>
          <a:prstGeom prst="rect">
            <a:avLst/>
          </a:prstGeom>
        </p:spPr>
      </p:pic>
      <p:sp>
        <p:nvSpPr>
          <p:cNvPr id="36" name="任意多边形 35"/>
          <p:cNvSpPr/>
          <p:nvPr/>
        </p:nvSpPr>
        <p:spPr>
          <a:xfrm>
            <a:off x="2435860" y="2237740"/>
            <a:ext cx="1298575" cy="4430395"/>
          </a:xfrm>
          <a:custGeom>
            <a:avLst/>
            <a:gdLst>
              <a:gd name="connisteX0" fmla="*/ 1298528 w 1298528"/>
              <a:gd name="connsiteY0" fmla="*/ 0 h 4430395"/>
              <a:gd name="connisteX1" fmla="*/ 1001983 w 1298528"/>
              <a:gd name="connsiteY1" fmla="*/ 253365 h 4430395"/>
              <a:gd name="connisteX2" fmla="*/ 696548 w 1298528"/>
              <a:gd name="connsiteY2" fmla="*/ 541020 h 4430395"/>
              <a:gd name="connisteX3" fmla="*/ 417783 w 1298528"/>
              <a:gd name="connsiteY3" fmla="*/ 950595 h 4430395"/>
              <a:gd name="connisteX4" fmla="*/ 208233 w 1298528"/>
              <a:gd name="connsiteY4" fmla="*/ 1351915 h 4430395"/>
              <a:gd name="connisteX5" fmla="*/ 51388 w 1298528"/>
              <a:gd name="connsiteY5" fmla="*/ 1892935 h 4430395"/>
              <a:gd name="connisteX6" fmla="*/ 16463 w 1298528"/>
              <a:gd name="connsiteY6" fmla="*/ 2468245 h 4430395"/>
              <a:gd name="connisteX7" fmla="*/ 243158 w 1298528"/>
              <a:gd name="connsiteY7" fmla="*/ 3105150 h 4430395"/>
              <a:gd name="connisteX8" fmla="*/ 469853 w 1298528"/>
              <a:gd name="connsiteY8" fmla="*/ 3514725 h 4430395"/>
              <a:gd name="connisteX9" fmla="*/ 748618 w 1298528"/>
              <a:gd name="connsiteY9" fmla="*/ 3916045 h 4430395"/>
              <a:gd name="connisteX10" fmla="*/ 1210898 w 1298528"/>
              <a:gd name="connsiteY10" fmla="*/ 4334510 h 4430395"/>
              <a:gd name="connisteX11" fmla="*/ 1289638 w 1298528"/>
              <a:gd name="connsiteY11" fmla="*/ 4430395 h 44303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1298529" h="4430395">
                <a:moveTo>
                  <a:pt x="1298529" y="0"/>
                </a:moveTo>
                <a:cubicBezTo>
                  <a:pt x="1245189" y="45085"/>
                  <a:pt x="1122634" y="145415"/>
                  <a:pt x="1001984" y="253365"/>
                </a:cubicBezTo>
                <a:cubicBezTo>
                  <a:pt x="881334" y="361315"/>
                  <a:pt x="813389" y="401320"/>
                  <a:pt x="696549" y="541020"/>
                </a:cubicBezTo>
                <a:cubicBezTo>
                  <a:pt x="579709" y="680720"/>
                  <a:pt x="515574" y="788670"/>
                  <a:pt x="417784" y="950595"/>
                </a:cubicBezTo>
                <a:cubicBezTo>
                  <a:pt x="319994" y="1112520"/>
                  <a:pt x="281259" y="1163320"/>
                  <a:pt x="208234" y="1351915"/>
                </a:cubicBezTo>
                <a:cubicBezTo>
                  <a:pt x="135209" y="1540510"/>
                  <a:pt x="89489" y="1669415"/>
                  <a:pt x="51389" y="1892935"/>
                </a:cubicBezTo>
                <a:cubicBezTo>
                  <a:pt x="13289" y="2116455"/>
                  <a:pt x="-21636" y="2225675"/>
                  <a:pt x="16464" y="2468245"/>
                </a:cubicBezTo>
                <a:cubicBezTo>
                  <a:pt x="54564" y="2710815"/>
                  <a:pt x="152354" y="2895600"/>
                  <a:pt x="243159" y="3105150"/>
                </a:cubicBezTo>
                <a:cubicBezTo>
                  <a:pt x="333964" y="3314700"/>
                  <a:pt x="368889" y="3352800"/>
                  <a:pt x="469854" y="3514725"/>
                </a:cubicBezTo>
                <a:cubicBezTo>
                  <a:pt x="570819" y="3676650"/>
                  <a:pt x="600664" y="3752215"/>
                  <a:pt x="748619" y="3916045"/>
                </a:cubicBezTo>
                <a:cubicBezTo>
                  <a:pt x="896574" y="4079875"/>
                  <a:pt x="1102949" y="4231640"/>
                  <a:pt x="1210899" y="4334510"/>
                </a:cubicBezTo>
                <a:cubicBezTo>
                  <a:pt x="1318849" y="4437380"/>
                  <a:pt x="1283289" y="4419600"/>
                  <a:pt x="1289639" y="4430395"/>
                </a:cubicBezTo>
              </a:path>
            </a:pathLst>
          </a:cu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5792470" y="2211705"/>
            <a:ext cx="336550" cy="4369435"/>
          </a:xfrm>
          <a:custGeom>
            <a:avLst/>
            <a:gdLst>
              <a:gd name="connisteX0" fmla="*/ 0 w 336823"/>
              <a:gd name="connsiteY0" fmla="*/ 0 h 4369435"/>
              <a:gd name="connisteX1" fmla="*/ 113030 w 336823"/>
              <a:gd name="connsiteY1" fmla="*/ 549275 h 4369435"/>
              <a:gd name="connisteX2" fmla="*/ 226695 w 336823"/>
              <a:gd name="connsiteY2" fmla="*/ 1125220 h 4369435"/>
              <a:gd name="connisteX3" fmla="*/ 331470 w 336823"/>
              <a:gd name="connsiteY3" fmla="*/ 1997075 h 4369435"/>
              <a:gd name="connisteX4" fmla="*/ 296545 w 336823"/>
              <a:gd name="connsiteY4" fmla="*/ 2625090 h 4369435"/>
              <a:gd name="connisteX5" fmla="*/ 156845 w 336823"/>
              <a:gd name="connsiteY5" fmla="*/ 3654425 h 4369435"/>
              <a:gd name="connisteX6" fmla="*/ 26035 w 336823"/>
              <a:gd name="connsiteY6" fmla="*/ 4369435 h 436943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336823" h="4369435">
                <a:moveTo>
                  <a:pt x="0" y="0"/>
                </a:moveTo>
                <a:cubicBezTo>
                  <a:pt x="20320" y="98425"/>
                  <a:pt x="67945" y="324485"/>
                  <a:pt x="113030" y="549275"/>
                </a:cubicBezTo>
                <a:cubicBezTo>
                  <a:pt x="158115" y="774065"/>
                  <a:pt x="182880" y="835660"/>
                  <a:pt x="226695" y="1125220"/>
                </a:cubicBezTo>
                <a:cubicBezTo>
                  <a:pt x="270510" y="1414780"/>
                  <a:pt x="317500" y="1697355"/>
                  <a:pt x="331470" y="1997075"/>
                </a:cubicBezTo>
                <a:cubicBezTo>
                  <a:pt x="345440" y="2296795"/>
                  <a:pt x="331470" y="2293620"/>
                  <a:pt x="296545" y="2625090"/>
                </a:cubicBezTo>
                <a:cubicBezTo>
                  <a:pt x="261620" y="2956560"/>
                  <a:pt x="210820" y="3305810"/>
                  <a:pt x="156845" y="3654425"/>
                </a:cubicBezTo>
                <a:cubicBezTo>
                  <a:pt x="102870" y="4003040"/>
                  <a:pt x="49530" y="4246880"/>
                  <a:pt x="26035" y="4369435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38" grpId="0" animBg="1"/>
      <p:bldP spid="3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53340" y="0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2043430"/>
            <a:ext cx="11002645" cy="44989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0520" y="685800"/>
            <a:ext cx="51587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东、西经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分界线是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0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°、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180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°。</a:t>
            </a:r>
            <a:endParaRPr lang="zh-CN" altLang="en-US" sz="2800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98845" y="685800"/>
            <a:ext cx="60566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东、西半球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分界线是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20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°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W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160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°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E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。</a:t>
            </a:r>
            <a:endParaRPr lang="zh-CN" altLang="en-US" sz="2800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-53340" y="0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0520" y="685800"/>
            <a:ext cx="515874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东、西经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分界线是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0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°、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180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°。</a:t>
            </a:r>
            <a:endParaRPr lang="zh-CN" altLang="en-US" sz="2800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98845" y="685800"/>
            <a:ext cx="605663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东、西半球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分界线是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20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°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W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160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°</a:t>
            </a:r>
            <a:r>
              <a:rPr lang="en-US" altLang="zh-CN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E</a:t>
            </a:r>
            <a:r>
              <a:rPr lang="zh-CN" altLang="en-US" sz="28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。</a:t>
            </a:r>
            <a:endParaRPr lang="zh-CN" altLang="en-US" sz="2800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238250" y="2547620"/>
            <a:ext cx="0" cy="33051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885180" y="2547620"/>
            <a:ext cx="0" cy="33051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295890" y="2547620"/>
            <a:ext cx="0" cy="33051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862965" y="6000750"/>
            <a:ext cx="1119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cs typeface="+mn-lt"/>
              </a:rPr>
              <a:t>180</a:t>
            </a:r>
            <a:r>
              <a:rPr lang="zh-CN" altLang="en-US" sz="2400" b="1">
                <a:cs typeface="+mn-lt"/>
              </a:rPr>
              <a:t>°</a:t>
            </a:r>
            <a:endParaRPr lang="zh-CN" altLang="en-US" sz="2400" b="1">
              <a:cs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98160" y="5918200"/>
            <a:ext cx="997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cs typeface="+mn-lt"/>
              </a:rPr>
              <a:t>0</a:t>
            </a:r>
            <a:r>
              <a:rPr lang="zh-CN" altLang="en-US" sz="2400" b="1">
                <a:cs typeface="+mn-lt"/>
              </a:rPr>
              <a:t>°</a:t>
            </a:r>
            <a:endParaRPr lang="zh-CN" altLang="en-US" sz="2400" b="1">
              <a:cs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972675" y="5852795"/>
            <a:ext cx="997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cs typeface="+mn-lt"/>
              </a:rPr>
              <a:t>180</a:t>
            </a:r>
            <a:r>
              <a:rPr lang="zh-CN" altLang="en-US" sz="2400" b="1">
                <a:cs typeface="+mn-lt"/>
              </a:rPr>
              <a:t>°</a:t>
            </a:r>
            <a:endParaRPr lang="zh-CN" altLang="en-US" sz="2400" b="1">
              <a:cs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4948555" y="2547620"/>
            <a:ext cx="0" cy="3305175"/>
          </a:xfrm>
          <a:prstGeom prst="line">
            <a:avLst/>
          </a:prstGeom>
          <a:ln w="571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462135" y="2547620"/>
            <a:ext cx="0" cy="3305175"/>
          </a:xfrm>
          <a:prstGeom prst="line">
            <a:avLst/>
          </a:prstGeom>
          <a:ln w="5715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3963035" y="5918200"/>
            <a:ext cx="1320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cs typeface="+mn-lt"/>
              </a:rPr>
              <a:t>20</a:t>
            </a:r>
            <a:r>
              <a:rPr lang="zh-CN" altLang="en-US" sz="2400" b="1">
                <a:solidFill>
                  <a:srgbClr val="0070C0"/>
                </a:solidFill>
                <a:cs typeface="+mn-lt"/>
              </a:rPr>
              <a:t>°</a:t>
            </a:r>
            <a:r>
              <a:rPr lang="en-US" altLang="zh-CN" sz="2400" b="1">
                <a:solidFill>
                  <a:srgbClr val="0070C0"/>
                </a:solidFill>
                <a:cs typeface="+mn-lt"/>
              </a:rPr>
              <a:t>W</a:t>
            </a:r>
            <a:endParaRPr lang="en-US" altLang="zh-CN" sz="2400" b="1">
              <a:solidFill>
                <a:srgbClr val="0070C0"/>
              </a:solidFill>
              <a:cs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66150" y="5852795"/>
            <a:ext cx="13201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cs typeface="+mn-lt"/>
              </a:rPr>
              <a:t>160</a:t>
            </a:r>
            <a:r>
              <a:rPr lang="zh-CN" altLang="en-US" sz="2400" b="1">
                <a:solidFill>
                  <a:srgbClr val="0070C0"/>
                </a:solidFill>
                <a:cs typeface="+mn-lt"/>
              </a:rPr>
              <a:t>°</a:t>
            </a:r>
            <a:r>
              <a:rPr lang="en-US" altLang="zh-CN" sz="2400" b="1">
                <a:solidFill>
                  <a:srgbClr val="0070C0"/>
                </a:solidFill>
                <a:cs typeface="+mn-lt"/>
              </a:rPr>
              <a:t>E</a:t>
            </a:r>
            <a:endParaRPr lang="en-US" altLang="zh-CN" sz="2400" b="1">
              <a:solidFill>
                <a:srgbClr val="0070C0"/>
              </a:solidFill>
              <a:cs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61890" y="2556510"/>
            <a:ext cx="4491355" cy="3226435"/>
          </a:xfrm>
          <a:prstGeom prst="rect">
            <a:avLst/>
          </a:prstGeom>
          <a:solidFill>
            <a:srgbClr val="6834DF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319020" y="1717675"/>
            <a:ext cx="899795" cy="445770"/>
          </a:xfrm>
          <a:prstGeom prst="rect">
            <a:avLst/>
          </a:prstGeom>
          <a:solidFill>
            <a:srgbClr val="6834DF">
              <a:alpha val="1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3583305" y="164147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东半球</a:t>
            </a:r>
            <a:endParaRPr lang="zh-CN" altLang="en-US" sz="2800" b="1"/>
          </a:p>
        </p:txBody>
      </p:sp>
      <p:sp>
        <p:nvSpPr>
          <p:cNvPr id="21" name="矩形 20"/>
          <p:cNvSpPr/>
          <p:nvPr/>
        </p:nvSpPr>
        <p:spPr>
          <a:xfrm>
            <a:off x="6353175" y="1717675"/>
            <a:ext cx="899795" cy="44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6834DF">
                    <a:alpha val="16000"/>
                  </a:srgb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617460" y="1641475"/>
            <a:ext cx="12553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西半球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6" grpId="0"/>
      <p:bldP spid="17" grpId="0"/>
      <p:bldP spid="18" grpId="0" bldLvl="0" animBg="1"/>
      <p:bldP spid="19" grpId="0" animBg="1"/>
      <p:bldP spid="20" grpId="0"/>
      <p:bldP spid="21" grpId="0" animBg="1"/>
      <p:bldP spid="2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经度和纬度的特点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76200" y="666115"/>
          <a:ext cx="6414135" cy="590359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8275"/>
                <a:gridCol w="3705860"/>
              </a:tblGrid>
              <a:tr h="640715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经度的性质</a:t>
                      </a:r>
                      <a:endParaRPr lang="zh-CN" altLang="en-US" sz="2800"/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8375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度数起点线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本初子午线（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°经线）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36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标度的范围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~180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°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4598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度数的变化规律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 fontAlgn="auto">
                        <a:lnSpc>
                          <a:spcPct val="120000"/>
                        </a:lnSpc>
                        <a:buFont typeface="Wingdings" panose="05000000000000000000" charset="0"/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从本初子午线向东、西逐渐增大到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180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°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9375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区分代号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东经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，西经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3347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半球划分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auto">
                        <a:lnSpc>
                          <a:spcPct val="120000"/>
                        </a:lnSpc>
                        <a:buNone/>
                      </a:pPr>
                      <a:r>
                        <a:rPr 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20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160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组成的经线圈，划分东西半球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6900545" y="1513205"/>
            <a:ext cx="5012055" cy="4511040"/>
            <a:chOff x="8121" y="1544"/>
            <a:chExt cx="9375" cy="84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rcRect r="23808" b="6545"/>
            <a:stretch>
              <a:fillRect/>
            </a:stretch>
          </p:blipFill>
          <p:spPr>
            <a:xfrm>
              <a:off x="8121" y="1544"/>
              <a:ext cx="9364" cy="8439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4557" y="8388"/>
              <a:ext cx="2939" cy="1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6136" y="8024"/>
              <a:ext cx="1360" cy="1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662940"/>
            <a:ext cx="1235773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P5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第一大题：写出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A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B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C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、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D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的经度，判断其位于东半球还是西半球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44830" y="5186045"/>
            <a:ext cx="2773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点的经度：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点的经度：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143115" y="5186045"/>
            <a:ext cx="29451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点的经度：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170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点的经度：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170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177030" y="5338445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西半球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77030" y="5995670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94340" y="5264785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西半球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594340" y="5922010"/>
            <a:ext cx="10991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西半球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0555" y="475361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en-US" altLang="zh-CN" b="1">
              <a:solidFill>
                <a:srgbClr val="8487AE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9385" y="1532255"/>
            <a:ext cx="4017645" cy="3334385"/>
            <a:chOff x="251" y="2413"/>
            <a:chExt cx="6327" cy="525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51" y="2993"/>
              <a:ext cx="6327" cy="467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149" y="2462"/>
              <a:ext cx="92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 b="1">
                  <a:solidFill>
                    <a:srgbClr val="8487A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</a:rPr>
                <a:t>西经</a:t>
              </a:r>
              <a:endParaRPr lang="zh-CN" altLang="en-US" sz="1600" b="1">
                <a:solidFill>
                  <a:srgbClr val="8487AE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93" y="2462"/>
              <a:ext cx="4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596" y="2462"/>
              <a:ext cx="92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 b="1">
                  <a:solidFill>
                    <a:srgbClr val="8487A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</a:rPr>
                <a:t>东经</a:t>
              </a:r>
              <a:endParaRPr lang="zh-CN" altLang="en-US" sz="1600" b="1">
                <a:solidFill>
                  <a:srgbClr val="8487AE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524" y="2413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20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73" y="2462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40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94" y="2413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40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501" y="2413"/>
              <a:ext cx="6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20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891020" y="1804035"/>
            <a:ext cx="3703320" cy="3237230"/>
            <a:chOff x="10852" y="2841"/>
            <a:chExt cx="5832" cy="509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52" y="2841"/>
              <a:ext cx="5832" cy="4645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13260" y="7359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180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840" y="7359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170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570" y="7359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170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2531" y="7408"/>
              <a:ext cx="92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 b="1">
                  <a:solidFill>
                    <a:srgbClr val="8487A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</a:rPr>
                <a:t>东经</a:t>
              </a:r>
              <a:endParaRPr lang="zh-CN" altLang="en-US" sz="1600" b="1">
                <a:solidFill>
                  <a:srgbClr val="8487AE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3844" y="7408"/>
              <a:ext cx="928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600" b="1">
                  <a:solidFill>
                    <a:srgbClr val="8487AE"/>
                  </a:solidFill>
                  <a:latin typeface="微软雅黑" panose="020B0503020204020204" charset="-122"/>
                  <a:ea typeface="微软雅黑" panose="020B0503020204020204" charset="-122"/>
                  <a:cs typeface="Times New Roman" panose="02020603050405020304" charset="0"/>
                </a:rPr>
                <a:t>西经</a:t>
              </a:r>
              <a:endParaRPr lang="zh-CN" altLang="en-US" sz="1600" b="1">
                <a:solidFill>
                  <a:srgbClr val="8487AE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852" y="7359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160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668" y="7359"/>
              <a:ext cx="8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b="1">
                  <a:solidFill>
                    <a:srgbClr val="8487AE"/>
                  </a:solidFill>
                  <a:latin typeface="Times New Roman" panose="02020603050405020304" charset="0"/>
                  <a:cs typeface="Times New Roman" panose="02020603050405020304" charset="0"/>
                </a:rPr>
                <a:t>160</a:t>
              </a:r>
              <a:endParaRPr lang="en-US" altLang="zh-CN" b="1">
                <a:solidFill>
                  <a:srgbClr val="8487AE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26" grpId="0"/>
      <p:bldP spid="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662940"/>
            <a:ext cx="1235773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P5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第一大题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aphicFrame>
        <p:nvGraphicFramePr>
          <p:cNvPr id="30" name="表格 29"/>
          <p:cNvGraphicFramePr/>
          <p:nvPr>
            <p:custDataLst>
              <p:tags r:id="rId1"/>
            </p:custDataLst>
          </p:nvPr>
        </p:nvGraphicFramePr>
        <p:xfrm>
          <a:off x="652780" y="1757680"/>
          <a:ext cx="10886440" cy="4479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3420"/>
                <a:gridCol w="2974340"/>
                <a:gridCol w="2974340"/>
                <a:gridCol w="2974340"/>
              </a:tblGrid>
              <a:tr h="895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地点</a:t>
                      </a:r>
                      <a:endParaRPr lang="zh-CN" altLang="en-US" sz="22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经度和纬度</a:t>
                      </a:r>
                      <a:endParaRPr lang="zh-CN" altLang="en-US" sz="22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位于东半球或西半球</a:t>
                      </a:r>
                      <a:endParaRPr lang="zh-CN" altLang="en-US" sz="22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位于南半球或北半球</a:t>
                      </a:r>
                      <a:endParaRPr lang="zh-CN" altLang="en-US" sz="22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895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22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40</a:t>
                      </a: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   50</a:t>
                      </a: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</a:t>
                      </a:r>
                      <a:endParaRPr lang="en-US" altLang="zh-CN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西半球</a:t>
                      </a:r>
                      <a:endParaRPr lang="zh-CN" altLang="en-US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南半球</a:t>
                      </a:r>
                      <a:endParaRPr lang="zh-CN" altLang="en-US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895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22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W   40</a:t>
                      </a: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S</a:t>
                      </a:r>
                      <a:endParaRPr lang="en-US" altLang="zh-CN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东半球</a:t>
                      </a:r>
                      <a:endParaRPr lang="zh-CN" altLang="en-US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南半球</a:t>
                      </a:r>
                      <a:endParaRPr lang="zh-CN" altLang="en-US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895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C</a:t>
                      </a:r>
                      <a:endParaRPr lang="en-US" altLang="zh-CN" sz="22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170</a:t>
                      </a: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   40</a:t>
                      </a: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en-US" altLang="zh-CN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西半球</a:t>
                      </a:r>
                      <a:endParaRPr lang="zh-CN" altLang="en-US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北半球</a:t>
                      </a:r>
                      <a:endParaRPr lang="zh-CN" altLang="en-US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  <a:tr h="8959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D</a:t>
                      </a:r>
                      <a:endParaRPr lang="en-US" altLang="zh-CN" sz="22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170</a:t>
                      </a: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E   20</a:t>
                      </a: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en-US" altLang="zh-CN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西半球</a:t>
                      </a:r>
                      <a:endParaRPr lang="zh-CN" altLang="en-US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200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北半球</a:t>
                      </a:r>
                      <a:endParaRPr lang="zh-CN" altLang="en-US" sz="22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231775" y="180340"/>
            <a:ext cx="56324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带有经纬网的地图（地图册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</a:rPr>
              <a:t>P4-5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90590" y="180340"/>
            <a:ext cx="6037580" cy="521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有没有更加直观了解经纬网的工具呢？</a:t>
            </a:r>
            <a:endParaRPr lang="zh-CN" altLang="en-US" sz="280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7220" y="1266190"/>
            <a:ext cx="5060950" cy="502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7785" y="806450"/>
            <a:ext cx="9987280" cy="59480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经线和经度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经度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0020" y="746760"/>
            <a:ext cx="14916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练一练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5565" y="1793875"/>
            <a:ext cx="5012055" cy="4511040"/>
            <a:chOff x="8121" y="1544"/>
            <a:chExt cx="9375" cy="8438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rcRect r="23808" b="6545"/>
            <a:stretch>
              <a:fillRect/>
            </a:stretch>
          </p:blipFill>
          <p:spPr>
            <a:xfrm>
              <a:off x="8121" y="1544"/>
              <a:ext cx="9364" cy="8439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14557" y="8388"/>
              <a:ext cx="2939" cy="1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16136" y="8024"/>
              <a:ext cx="1360" cy="14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5081905" y="746760"/>
            <a:ext cx="711073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如果从本初子午线上的任意一点出发，绕着其所在的纬线旅行环绕地球的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1/4,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最终可能会到达哪条位于东半球的经纬线？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55255" y="3199765"/>
            <a:ext cx="133286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512445"/>
            <a:ext cx="2729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</a:rPr>
              <a:t>课堂复习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3585" y="1214755"/>
            <a:ext cx="573024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下列关于经线和纬线的描述，正确的是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所有的经线长度都相等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所有的纬线长度都相等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经线指示东西方向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纬线指示南北方向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50355" y="1337310"/>
            <a:ext cx="335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468630"/>
            <a:ext cx="2729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</a:rPr>
              <a:t>课堂复习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3585" y="1214755"/>
            <a:ext cx="1004189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20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下列关于经线和纬线的描述，正确的是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沿任何一条经线北行，均能回到原地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通过地球表面任何一点都只有一条经线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全球所有的经线都不等长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 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除赤道和极点以外，相同纬度的纬线都有两条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13140" y="1450975"/>
            <a:ext cx="335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buClrTx/>
              <a:buSzTx/>
              <a:buFontTx/>
            </a:pPr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</a:t>
            </a:r>
            <a:endParaRPr lang="en-US" altLang="zh-CN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9590" y="1146175"/>
            <a:ext cx="4702810" cy="4565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1645" y="1146175"/>
            <a:ext cx="5627370" cy="521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请判断乙点在甲点的什么方位。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8940" y="3557905"/>
            <a:ext cx="5627370" cy="5219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请判断丙点在甲点的什么方位。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856855" y="1226820"/>
            <a:ext cx="2747645" cy="250317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1140000">
            <a:off x="8641080" y="3486785"/>
            <a:ext cx="671830" cy="497205"/>
          </a:xfrm>
          <a:prstGeom prst="rightArrow">
            <a:avLst/>
          </a:prstGeom>
          <a:gradFill>
            <a:gsLst>
              <a:gs pos="19000">
                <a:srgbClr val="FFB9B9"/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 rot="13500000">
            <a:off x="7616825" y="2791460"/>
            <a:ext cx="671830" cy="497205"/>
          </a:xfrm>
          <a:prstGeom prst="rightArrow">
            <a:avLst/>
          </a:prstGeom>
          <a:gradFill>
            <a:gsLst>
              <a:gs pos="19000">
                <a:srgbClr val="FFB9B9"/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768465" y="2310130"/>
            <a:ext cx="16687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西（</a:t>
            </a:r>
            <a:r>
              <a:rPr lang="en-US" altLang="zh-CN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We</a:t>
            </a:r>
            <a:r>
              <a:rPr lang="en-US" altLang="zh-CN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st</a:t>
            </a:r>
            <a:r>
              <a:rPr lang="zh-CN" altLang="en-US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75775" y="3589020"/>
            <a:ext cx="16148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东（</a:t>
            </a:r>
            <a:r>
              <a:rPr lang="en-US" altLang="zh-CN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East</a:t>
            </a:r>
            <a:r>
              <a:rPr lang="zh-CN" altLang="en-US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61645" y="231013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7685" y="4805680"/>
            <a:ext cx="895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8056331" y="2310130"/>
            <a:ext cx="1230544" cy="3145790"/>
          </a:xfrm>
          <a:custGeom>
            <a:avLst/>
            <a:gdLst>
              <a:gd name="connsiteX0" fmla="*/ 1938 w 1937"/>
              <a:gd name="connsiteY0" fmla="*/ 0 h 4954"/>
              <a:gd name="connsiteX1" fmla="*/ 1485 w 1937"/>
              <a:gd name="connsiteY1" fmla="*/ 509 h 4954"/>
              <a:gd name="connsiteX2" fmla="*/ 963 w 1937"/>
              <a:gd name="connsiteY2" fmla="*/ 1250 h 4954"/>
              <a:gd name="connsiteX3" fmla="*/ 469 w 1937"/>
              <a:gd name="connsiteY3" fmla="*/ 2198 h 4954"/>
              <a:gd name="connsiteX4" fmla="*/ 125 w 1937"/>
              <a:gd name="connsiteY4" fmla="*/ 3008 h 4954"/>
              <a:gd name="connsiteX5" fmla="*/ 2 w 1937"/>
              <a:gd name="connsiteY5" fmla="*/ 3832 h 4954"/>
              <a:gd name="connsiteX6" fmla="*/ 70 w 1937"/>
              <a:gd name="connsiteY6" fmla="*/ 4954 h 4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38" h="4954">
                <a:moveTo>
                  <a:pt x="1938" y="0"/>
                </a:moveTo>
                <a:cubicBezTo>
                  <a:pt x="1858" y="87"/>
                  <a:pt x="1680" y="259"/>
                  <a:pt x="1485" y="509"/>
                </a:cubicBezTo>
                <a:cubicBezTo>
                  <a:pt x="1290" y="759"/>
                  <a:pt x="1166" y="912"/>
                  <a:pt x="963" y="1250"/>
                </a:cubicBezTo>
                <a:cubicBezTo>
                  <a:pt x="760" y="1588"/>
                  <a:pt x="637" y="1846"/>
                  <a:pt x="469" y="2198"/>
                </a:cubicBezTo>
                <a:cubicBezTo>
                  <a:pt x="301" y="2550"/>
                  <a:pt x="218" y="2681"/>
                  <a:pt x="125" y="3008"/>
                </a:cubicBezTo>
                <a:cubicBezTo>
                  <a:pt x="32" y="3335"/>
                  <a:pt x="16" y="3478"/>
                  <a:pt x="2" y="3832"/>
                </a:cubicBezTo>
                <a:cubicBezTo>
                  <a:pt x="-12" y="4186"/>
                  <a:pt x="57" y="4781"/>
                  <a:pt x="70" y="4954"/>
                </a:cubicBezTo>
              </a:path>
            </a:pathLst>
          </a:cu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右箭头 31"/>
          <p:cNvSpPr/>
          <p:nvPr/>
        </p:nvSpPr>
        <p:spPr>
          <a:xfrm rot="18000000">
            <a:off x="8413750" y="2726690"/>
            <a:ext cx="671830" cy="497205"/>
          </a:xfrm>
          <a:prstGeom prst="rightArrow">
            <a:avLst/>
          </a:prstGeom>
          <a:gradFill>
            <a:gsLst>
              <a:gs pos="19000">
                <a:srgbClr val="FFB9B9"/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右箭头 32"/>
          <p:cNvSpPr/>
          <p:nvPr/>
        </p:nvSpPr>
        <p:spPr>
          <a:xfrm rot="7200000">
            <a:off x="7859395" y="3724275"/>
            <a:ext cx="671830" cy="497205"/>
          </a:xfrm>
          <a:prstGeom prst="rightArrow">
            <a:avLst/>
          </a:prstGeom>
          <a:gradFill>
            <a:gsLst>
              <a:gs pos="19000">
                <a:srgbClr val="FFB9B9"/>
              </a:gs>
              <a:gs pos="64000">
                <a:srgbClr val="FF8F8E"/>
              </a:gs>
              <a:gs pos="44000">
                <a:srgbClr val="FE9E9F"/>
              </a:gs>
              <a:gs pos="84000">
                <a:srgbClr val="FF7373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9023350" y="2626995"/>
            <a:ext cx="17608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北（</a:t>
            </a:r>
            <a:r>
              <a:rPr lang="en-US" altLang="zh-CN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North</a:t>
            </a:r>
            <a:r>
              <a:rPr lang="zh-CN" altLang="en-US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319520" y="3453130"/>
            <a:ext cx="17367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南（</a:t>
            </a:r>
            <a:r>
              <a:rPr lang="en-US" altLang="zh-CN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South</a:t>
            </a:r>
            <a:r>
              <a:rPr lang="zh-CN" altLang="en-US" sz="24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8475980" y="3493770"/>
            <a:ext cx="209550" cy="1203325"/>
          </a:xfrm>
          <a:prstGeom prst="line">
            <a:avLst/>
          </a:prstGeom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0" y="207010"/>
            <a:ext cx="2729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>
                <a:latin typeface="华文楷体" panose="02010600040101010101" charset="-122"/>
                <a:ea typeface="华文楷体" panose="02010600040101010101" charset="-122"/>
              </a:rPr>
              <a:t>课堂复习</a:t>
            </a:r>
            <a:endParaRPr lang="zh-CN" altLang="en-US" sz="32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4" grpId="0" animBg="1"/>
      <p:bldP spid="27" grpId="0"/>
      <p:bldP spid="26" grpId="0"/>
      <p:bldP spid="29" grpId="0"/>
      <p:bldP spid="31" grpId="0" animBg="1"/>
      <p:bldP spid="33" grpId="0" animBg="1"/>
      <p:bldP spid="32" grpId="0" animBg="1"/>
      <p:bldP spid="34" grpId="0"/>
      <p:bldP spid="35" grpId="0"/>
      <p:bldP spid="3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9770" y="947420"/>
            <a:ext cx="2480310" cy="2790190"/>
          </a:xfrm>
          <a:prstGeom prst="rect">
            <a:avLst/>
          </a:prstGeom>
        </p:spPr>
      </p:pic>
      <p:pic>
        <p:nvPicPr>
          <p:cNvPr id="19" name="图片 18" descr="IMG_0752(20210828-152151)"/>
          <p:cNvPicPr>
            <a:picLocks noChangeAspect="1"/>
          </p:cNvPicPr>
          <p:nvPr/>
        </p:nvPicPr>
        <p:blipFill>
          <a:blip r:embed="rId2"/>
          <a:srcRect r="4916"/>
          <a:stretch>
            <a:fillRect/>
          </a:stretch>
        </p:blipFill>
        <p:spPr>
          <a:xfrm>
            <a:off x="699770" y="3972560"/>
            <a:ext cx="2483485" cy="25927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r="5991"/>
          <a:stretch>
            <a:fillRect/>
          </a:stretch>
        </p:blipFill>
        <p:spPr>
          <a:xfrm>
            <a:off x="6417945" y="2139315"/>
            <a:ext cx="3288030" cy="3369945"/>
          </a:xfrm>
          <a:prstGeom prst="rect">
            <a:avLst/>
          </a:prstGeom>
        </p:spPr>
      </p:pic>
      <p:cxnSp>
        <p:nvCxnSpPr>
          <p:cNvPr id="21" name="直接箭头连接符 20"/>
          <p:cNvCxnSpPr>
            <a:stCxn id="15" idx="3"/>
            <a:endCxn id="20" idx="1"/>
          </p:cNvCxnSpPr>
          <p:nvPr/>
        </p:nvCxnSpPr>
        <p:spPr>
          <a:xfrm>
            <a:off x="3180080" y="2342515"/>
            <a:ext cx="3237865" cy="148209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9" idx="3"/>
          </p:cNvCxnSpPr>
          <p:nvPr/>
        </p:nvCxnSpPr>
        <p:spPr>
          <a:xfrm flipV="1">
            <a:off x="3183255" y="3737610"/>
            <a:ext cx="3234690" cy="153162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3958590" y="3292475"/>
            <a:ext cx="527050" cy="95313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</a:rPr>
              <a:t>叠加</a:t>
            </a:r>
            <a:endParaRPr lang="zh-CN" altLang="en-US" sz="2800" b="1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82870" y="194310"/>
            <a:ext cx="5967730" cy="1753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经纬网定位的原理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地球上的每一个点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（除了南极点和北极点）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都可以用唯一的经度和纬度表示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48120" y="5765800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带有经纬网图的地球仪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endParaRPr lang="zh-CN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rcRect r="5991"/>
          <a:stretch>
            <a:fillRect/>
          </a:stretch>
        </p:blipFill>
        <p:spPr>
          <a:xfrm>
            <a:off x="530860" y="1744345"/>
            <a:ext cx="3288030" cy="3369945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556260" y="5417185"/>
            <a:ext cx="32372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</a:rPr>
              <a:t>带有经纬网图的地球仪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568315" y="0"/>
            <a:ext cx="6096000" cy="3630930"/>
          </a:xfrm>
          <a:prstGeom prst="rect">
            <a:avLst/>
          </a:prstGeom>
        </p:spPr>
      </p:pic>
      <p:cxnSp>
        <p:nvCxnSpPr>
          <p:cNvPr id="4" name="直接箭头连接符 3"/>
          <p:cNvCxnSpPr>
            <a:endCxn id="2" idx="1"/>
          </p:cNvCxnSpPr>
          <p:nvPr/>
        </p:nvCxnSpPr>
        <p:spPr>
          <a:xfrm flipV="1">
            <a:off x="3818890" y="1815465"/>
            <a:ext cx="1749425" cy="16262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20" y="3912235"/>
            <a:ext cx="4593590" cy="2945765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5" idx="1"/>
          </p:cNvCxnSpPr>
          <p:nvPr/>
        </p:nvCxnSpPr>
        <p:spPr>
          <a:xfrm>
            <a:off x="3844925" y="3397885"/>
            <a:ext cx="2563495" cy="19875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492230" y="0"/>
            <a:ext cx="69977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带有经纬网的世界地图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30915" y="4138295"/>
            <a:ext cx="6997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方格式经纬网图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8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5875"/>
            <a:ext cx="10965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带有经纬网的世界地图的判读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045" y="763905"/>
            <a:ext cx="89122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阅读地图册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P31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澳大利亚图，请写出以下城市的经纬度：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"/>
            </p:custDataLst>
          </p:nvPr>
        </p:nvGraphicFramePr>
        <p:xfrm>
          <a:off x="1854835" y="1486535"/>
          <a:ext cx="7011670" cy="404495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274570"/>
                <a:gridCol w="2274570"/>
                <a:gridCol w="2462530"/>
              </a:tblGrid>
              <a:tr h="10033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城市名称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纬度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经度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达尔文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620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珀斯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626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墨尔本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550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布里斯班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18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800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852670" y="2618105"/>
            <a:ext cx="867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212330" y="2618740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52670" y="3411855"/>
            <a:ext cx="867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12330" y="3411855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52670" y="4205605"/>
            <a:ext cx="867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38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212330" y="4204970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145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52670" y="4902835"/>
            <a:ext cx="867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27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212330" y="4902835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153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文本框 39"/>
          <p:cNvSpPr txBox="1"/>
          <p:nvPr/>
        </p:nvSpPr>
        <p:spPr>
          <a:xfrm>
            <a:off x="0" y="15875"/>
            <a:ext cx="10965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带有经纬网的世界地图的判读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33680" y="944880"/>
            <a:ext cx="8388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P6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第三大题：写出有关城市大约的经度和纬度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"/>
            </p:custDataLst>
          </p:nvPr>
        </p:nvGraphicFramePr>
        <p:xfrm>
          <a:off x="327025" y="1986915"/>
          <a:ext cx="10340975" cy="33178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1345"/>
                <a:gridCol w="1871345"/>
                <a:gridCol w="2854960"/>
              </a:tblGrid>
              <a:tr h="8216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经度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纬度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城市名称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35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伦敦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420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东京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420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纽约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420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里约热内卢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924675" y="2865755"/>
            <a:ext cx="815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</a:rPr>
              <a:t>P19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4675" y="3515995"/>
            <a:ext cx="6178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</a:rPr>
              <a:t>P7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24675" y="4118610"/>
            <a:ext cx="815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</a:rPr>
              <a:t>P24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24675" y="4755515"/>
            <a:ext cx="815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</a:rPr>
              <a:t>P28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3775" y="2865755"/>
            <a:ext cx="495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73985" y="2865755"/>
            <a:ext cx="942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8820" y="3512185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139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73985" y="3507740"/>
            <a:ext cx="942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8820" y="4118610"/>
            <a:ext cx="1012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74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73985" y="4118610"/>
            <a:ext cx="942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8820" y="4725035"/>
            <a:ext cx="1012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43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73985" y="4729480"/>
            <a:ext cx="867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01355" y="2215515"/>
            <a:ext cx="358140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从纬度上来看：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）伦敦位于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_____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半球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）东京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位于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_____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半球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）纽约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位于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_____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半球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）里约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位于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_____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半球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577195" y="277812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77195" y="332613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577195" y="387413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577195" y="448056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5" grpId="0"/>
      <p:bldP spid="26" grpId="0"/>
      <p:bldP spid="27" grpId="0"/>
      <p:bldP spid="2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文本框 39"/>
          <p:cNvSpPr txBox="1"/>
          <p:nvPr/>
        </p:nvSpPr>
        <p:spPr>
          <a:xfrm>
            <a:off x="0" y="15875"/>
            <a:ext cx="10965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带有经纬网的世界地图的判读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33680" y="944880"/>
            <a:ext cx="8388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P6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第三大题：写出有关城市大约的经度和纬度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"/>
            </p:custDataLst>
          </p:nvPr>
        </p:nvGraphicFramePr>
        <p:xfrm>
          <a:off x="327025" y="1986915"/>
          <a:ext cx="10340975" cy="33178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1345"/>
                <a:gridCol w="1871345"/>
                <a:gridCol w="2854960"/>
              </a:tblGrid>
              <a:tr h="8216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经度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纬度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城市名称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3570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伦敦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420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东京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420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纽约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4205"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里约热内卢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924675" y="2865755"/>
            <a:ext cx="815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</a:rPr>
              <a:t>P19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24675" y="3515995"/>
            <a:ext cx="6178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</a:rPr>
              <a:t>P7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924675" y="4118610"/>
            <a:ext cx="815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</a:rPr>
              <a:t>P24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24675" y="4755515"/>
            <a:ext cx="8153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</a:rPr>
              <a:t>P28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93775" y="2865755"/>
            <a:ext cx="495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673985" y="2865755"/>
            <a:ext cx="942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8820" y="3512185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139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673985" y="3507740"/>
            <a:ext cx="942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8820" y="4118610"/>
            <a:ext cx="1012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74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673985" y="4118610"/>
            <a:ext cx="942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8820" y="4725035"/>
            <a:ext cx="1012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43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73985" y="4729480"/>
            <a:ext cx="867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01355" y="2215515"/>
            <a:ext cx="358140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从经度上来看：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）伦敦位于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_____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半球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）东京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位于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_____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半球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）纽约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位于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_____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半球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（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）里约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位于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_____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半球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577195" y="277812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77195" y="332613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77195" y="387413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西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77195" y="442214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西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" grpId="0"/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5875"/>
            <a:ext cx="10965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带有经纬网的世界地图的判读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6685" y="715645"/>
            <a:ext cx="3745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猜猜这是哪一座城市？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aphicFrame>
        <p:nvGraphicFramePr>
          <p:cNvPr id="16" name="表格 15"/>
          <p:cNvGraphicFramePr/>
          <p:nvPr>
            <p:custDataLst>
              <p:tags r:id="rId1"/>
            </p:custDataLst>
          </p:nvPr>
        </p:nvGraphicFramePr>
        <p:xfrm>
          <a:off x="4453890" y="467360"/>
          <a:ext cx="8166100" cy="11760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41525"/>
                <a:gridCol w="2041525"/>
                <a:gridCol w="2041525"/>
              </a:tblGrid>
              <a:tr h="5575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经度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纬度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城市名称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184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31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30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solidFill>
                          <a:srgbClr val="FF0000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643380"/>
            <a:ext cx="8755380" cy="5214620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>
            <a:off x="356870" y="3134360"/>
            <a:ext cx="7110095" cy="366395"/>
          </a:xfrm>
          <a:custGeom>
            <a:avLst/>
            <a:gdLst>
              <a:gd name="connisteX0" fmla="*/ 0 w 7109821"/>
              <a:gd name="connsiteY0" fmla="*/ 28218 h 366709"/>
              <a:gd name="connisteX1" fmla="*/ 697865 w 7109821"/>
              <a:gd name="connsiteY1" fmla="*/ 141883 h 366709"/>
              <a:gd name="connisteX2" fmla="*/ 1543685 w 7109821"/>
              <a:gd name="connsiteY2" fmla="*/ 263803 h 366709"/>
              <a:gd name="connisteX3" fmla="*/ 2267585 w 7109821"/>
              <a:gd name="connsiteY3" fmla="*/ 307618 h 366709"/>
              <a:gd name="connisteX4" fmla="*/ 3244215 w 7109821"/>
              <a:gd name="connsiteY4" fmla="*/ 350798 h 366709"/>
              <a:gd name="connisteX5" fmla="*/ 4133850 w 7109821"/>
              <a:gd name="connsiteY5" fmla="*/ 359688 h 366709"/>
              <a:gd name="connisteX6" fmla="*/ 5311140 w 7109821"/>
              <a:gd name="connsiteY6" fmla="*/ 272693 h 366709"/>
              <a:gd name="connisteX7" fmla="*/ 6907530 w 7109821"/>
              <a:gd name="connsiteY7" fmla="*/ 37108 h 366709"/>
              <a:gd name="connisteX8" fmla="*/ 7046595 w 7109821"/>
              <a:gd name="connsiteY8" fmla="*/ 2183 h 36670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7109821" h="366710">
                <a:moveTo>
                  <a:pt x="0" y="28219"/>
                </a:moveTo>
                <a:cubicBezTo>
                  <a:pt x="122555" y="48539"/>
                  <a:pt x="389255" y="94894"/>
                  <a:pt x="697865" y="141884"/>
                </a:cubicBezTo>
                <a:cubicBezTo>
                  <a:pt x="1006475" y="188874"/>
                  <a:pt x="1229995" y="230784"/>
                  <a:pt x="1543685" y="263804"/>
                </a:cubicBezTo>
                <a:cubicBezTo>
                  <a:pt x="1857375" y="296824"/>
                  <a:pt x="1927225" y="290474"/>
                  <a:pt x="2267585" y="307619"/>
                </a:cubicBezTo>
                <a:cubicBezTo>
                  <a:pt x="2607945" y="324764"/>
                  <a:pt x="2870835" y="340639"/>
                  <a:pt x="3244215" y="350799"/>
                </a:cubicBezTo>
                <a:cubicBezTo>
                  <a:pt x="3617595" y="360959"/>
                  <a:pt x="3720465" y="375564"/>
                  <a:pt x="4133850" y="359689"/>
                </a:cubicBezTo>
                <a:cubicBezTo>
                  <a:pt x="4547235" y="343814"/>
                  <a:pt x="4756150" y="337464"/>
                  <a:pt x="5311140" y="272694"/>
                </a:cubicBezTo>
                <a:cubicBezTo>
                  <a:pt x="5866130" y="207924"/>
                  <a:pt x="6560185" y="91084"/>
                  <a:pt x="6907530" y="37109"/>
                </a:cubicBezTo>
                <a:cubicBezTo>
                  <a:pt x="7254875" y="-16866"/>
                  <a:pt x="7050405" y="4724"/>
                  <a:pt x="7046595" y="218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2735580"/>
            <a:ext cx="8737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0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2780" y="6555105"/>
            <a:ext cx="8445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0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0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1196975" y="1863090"/>
            <a:ext cx="1243965" cy="4787900"/>
          </a:xfrm>
          <a:custGeom>
            <a:avLst/>
            <a:gdLst>
              <a:gd name="connisteX0" fmla="*/ 1243896 w 1243896"/>
              <a:gd name="connsiteY0" fmla="*/ 0 h 4787900"/>
              <a:gd name="connisteX1" fmla="*/ 1026091 w 1243896"/>
              <a:gd name="connsiteY1" fmla="*/ 226695 h 4787900"/>
              <a:gd name="connisteX2" fmla="*/ 659696 w 1243896"/>
              <a:gd name="connsiteY2" fmla="*/ 654050 h 4787900"/>
              <a:gd name="connisteX3" fmla="*/ 319336 w 1243896"/>
              <a:gd name="connsiteY3" fmla="*/ 1177290 h 4787900"/>
              <a:gd name="connisteX4" fmla="*/ 84386 w 1243896"/>
              <a:gd name="connsiteY4" fmla="*/ 1857375 h 4787900"/>
              <a:gd name="connisteX5" fmla="*/ 14536 w 1243896"/>
              <a:gd name="connsiteY5" fmla="*/ 2581275 h 4787900"/>
              <a:gd name="connisteX6" fmla="*/ 284411 w 1243896"/>
              <a:gd name="connsiteY6" fmla="*/ 3496945 h 4787900"/>
              <a:gd name="connisteX7" fmla="*/ 711766 w 1243896"/>
              <a:gd name="connsiteY7" fmla="*/ 4238625 h 4787900"/>
              <a:gd name="connisteX8" fmla="*/ 1208971 w 1243896"/>
              <a:gd name="connsiteY8" fmla="*/ 4787900 h 47879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1243897" h="4787900">
                <a:moveTo>
                  <a:pt x="1243897" y="0"/>
                </a:moveTo>
                <a:cubicBezTo>
                  <a:pt x="1207702" y="36830"/>
                  <a:pt x="1142932" y="95885"/>
                  <a:pt x="1026092" y="226695"/>
                </a:cubicBezTo>
                <a:cubicBezTo>
                  <a:pt x="909252" y="357505"/>
                  <a:pt x="801302" y="464185"/>
                  <a:pt x="659697" y="654050"/>
                </a:cubicBezTo>
                <a:cubicBezTo>
                  <a:pt x="518092" y="843915"/>
                  <a:pt x="434272" y="936625"/>
                  <a:pt x="319337" y="1177290"/>
                </a:cubicBezTo>
                <a:cubicBezTo>
                  <a:pt x="204402" y="1417955"/>
                  <a:pt x="145347" y="1576705"/>
                  <a:pt x="84387" y="1857375"/>
                </a:cubicBezTo>
                <a:cubicBezTo>
                  <a:pt x="23427" y="2138045"/>
                  <a:pt x="-25468" y="2253615"/>
                  <a:pt x="14537" y="2581275"/>
                </a:cubicBezTo>
                <a:cubicBezTo>
                  <a:pt x="54542" y="2908935"/>
                  <a:pt x="144712" y="3165475"/>
                  <a:pt x="284412" y="3496945"/>
                </a:cubicBezTo>
                <a:cubicBezTo>
                  <a:pt x="424112" y="3828415"/>
                  <a:pt x="526982" y="3980180"/>
                  <a:pt x="711767" y="4238625"/>
                </a:cubicBezTo>
                <a:cubicBezTo>
                  <a:pt x="896552" y="4497070"/>
                  <a:pt x="1118167" y="4692650"/>
                  <a:pt x="1208972" y="478790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280795" y="3221990"/>
            <a:ext cx="191770" cy="1917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645" y="1746250"/>
            <a:ext cx="5457190" cy="4956810"/>
          </a:xfrm>
          <a:prstGeom prst="rect">
            <a:avLst/>
          </a:prstGeom>
        </p:spPr>
      </p:pic>
      <p:sp>
        <p:nvSpPr>
          <p:cNvPr id="12" name="任意多边形 11"/>
          <p:cNvSpPr/>
          <p:nvPr/>
        </p:nvSpPr>
        <p:spPr>
          <a:xfrm>
            <a:off x="6817995" y="3134360"/>
            <a:ext cx="5450840" cy="105976"/>
          </a:xfrm>
          <a:custGeom>
            <a:avLst/>
            <a:gdLst>
              <a:gd name="connsiteX0" fmla="*/ 0 w 8584"/>
              <a:gd name="connsiteY0" fmla="*/ 0 h 166"/>
              <a:gd name="connsiteX1" fmla="*/ 1511 w 8584"/>
              <a:gd name="connsiteY1" fmla="*/ 110 h 166"/>
              <a:gd name="connsiteX2" fmla="*/ 3434 w 8584"/>
              <a:gd name="connsiteY2" fmla="*/ 164 h 166"/>
              <a:gd name="connsiteX3" fmla="*/ 5631 w 8584"/>
              <a:gd name="connsiteY3" fmla="*/ 151 h 166"/>
              <a:gd name="connsiteX4" fmla="*/ 7760 w 8584"/>
              <a:gd name="connsiteY4" fmla="*/ 110 h 166"/>
              <a:gd name="connsiteX5" fmla="*/ 8584 w 8584"/>
              <a:gd name="connsiteY5" fmla="*/ 68 h 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84" h="167">
                <a:moveTo>
                  <a:pt x="0" y="0"/>
                </a:moveTo>
                <a:cubicBezTo>
                  <a:pt x="264" y="21"/>
                  <a:pt x="824" y="77"/>
                  <a:pt x="1511" y="110"/>
                </a:cubicBezTo>
                <a:cubicBezTo>
                  <a:pt x="2198" y="143"/>
                  <a:pt x="2610" y="156"/>
                  <a:pt x="3434" y="164"/>
                </a:cubicBezTo>
                <a:cubicBezTo>
                  <a:pt x="4258" y="172"/>
                  <a:pt x="4766" y="162"/>
                  <a:pt x="5631" y="151"/>
                </a:cubicBezTo>
                <a:cubicBezTo>
                  <a:pt x="6496" y="140"/>
                  <a:pt x="7180" y="124"/>
                  <a:pt x="7760" y="110"/>
                </a:cubicBezTo>
                <a:cubicBezTo>
                  <a:pt x="8340" y="96"/>
                  <a:pt x="8573" y="71"/>
                  <a:pt x="8584" y="68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9738360" y="1718945"/>
            <a:ext cx="113030" cy="5084445"/>
          </a:xfrm>
          <a:custGeom>
            <a:avLst/>
            <a:gdLst>
              <a:gd name="connisteX0" fmla="*/ 0 w 113030"/>
              <a:gd name="connsiteY0" fmla="*/ 0 h 5084445"/>
              <a:gd name="connisteX1" fmla="*/ 17145 w 113030"/>
              <a:gd name="connsiteY1" fmla="*/ 1674495 h 5084445"/>
              <a:gd name="connisteX2" fmla="*/ 95885 w 113030"/>
              <a:gd name="connsiteY2" fmla="*/ 4237990 h 5084445"/>
              <a:gd name="connisteX3" fmla="*/ 113030 w 113030"/>
              <a:gd name="connsiteY3" fmla="*/ 5084445 h 508444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13030" h="5084445">
                <a:moveTo>
                  <a:pt x="0" y="0"/>
                </a:moveTo>
                <a:cubicBezTo>
                  <a:pt x="1905" y="283845"/>
                  <a:pt x="-1905" y="826770"/>
                  <a:pt x="17145" y="1674495"/>
                </a:cubicBezTo>
                <a:cubicBezTo>
                  <a:pt x="36195" y="2522220"/>
                  <a:pt x="76835" y="3556000"/>
                  <a:pt x="95885" y="4237990"/>
                </a:cubicBezTo>
                <a:cubicBezTo>
                  <a:pt x="114935" y="4919980"/>
                  <a:pt x="111125" y="4966335"/>
                  <a:pt x="113030" y="5084445"/>
                </a:cubicBezTo>
              </a:path>
            </a:pathLst>
          </a:custGeom>
          <a:noFill/>
          <a:ln w="508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269730" y="110490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开罗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817995" y="1746250"/>
            <a:ext cx="1396365" cy="398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000"/>
              <a:t>地图册</a:t>
            </a:r>
            <a:r>
              <a:rPr lang="en-US" altLang="zh-CN" sz="2000"/>
              <a:t>P24</a:t>
            </a:r>
            <a:endParaRPr lang="en-US" altLang="zh-CN" sz="200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4" grpId="0"/>
      <p:bldP spid="6" grpId="0" animBg="1"/>
      <p:bldP spid="5" grpId="0"/>
      <p:bldP spid="7" grpId="0" animBg="1"/>
      <p:bldP spid="31" grpId="0" bldLvl="0" animBg="1"/>
      <p:bldP spid="31" grpId="1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0" y="1077595"/>
            <a:ext cx="5060950" cy="5029200"/>
          </a:xfrm>
          <a:prstGeom prst="rect">
            <a:avLst/>
          </a:prstGeom>
        </p:spPr>
      </p:pic>
      <p:pic>
        <p:nvPicPr>
          <p:cNvPr id="105" name="图片 104"/>
          <p:cNvPicPr/>
          <p:nvPr/>
        </p:nvPicPr>
        <p:blipFill>
          <a:blip r:embed="rId2" r:link="rId3"/>
          <a:stretch>
            <a:fillRect/>
          </a:stretch>
        </p:blipFill>
        <p:spPr>
          <a:xfrm>
            <a:off x="7263765" y="949960"/>
            <a:ext cx="4928235" cy="5095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右箭头 4"/>
          <p:cNvSpPr/>
          <p:nvPr/>
        </p:nvSpPr>
        <p:spPr>
          <a:xfrm>
            <a:off x="5770880" y="3295015"/>
            <a:ext cx="1139190" cy="40576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770880" y="1077595"/>
            <a:ext cx="1139190" cy="40576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5770880" y="5639435"/>
            <a:ext cx="1139190" cy="405765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49065" y="197485"/>
            <a:ext cx="4293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地球的模型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地球仪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5" grpId="1" animBg="1"/>
      <p:bldP spid="8" grpId="1" animBg="1"/>
      <p:bldP spid="9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文本框 39"/>
          <p:cNvSpPr txBox="1"/>
          <p:nvPr/>
        </p:nvSpPr>
        <p:spPr>
          <a:xfrm>
            <a:off x="0" y="15875"/>
            <a:ext cx="10965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带有经纬网的世界地图的判读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33680" y="944880"/>
            <a:ext cx="9100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P6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第三大题：根据经度和纬度填写有关城市的名称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graphicFrame>
        <p:nvGraphicFramePr>
          <p:cNvPr id="42" name="表格 41"/>
          <p:cNvGraphicFramePr/>
          <p:nvPr>
            <p:custDataLst>
              <p:tags r:id="rId1"/>
            </p:custDataLst>
          </p:nvPr>
        </p:nvGraphicFramePr>
        <p:xfrm>
          <a:off x="327025" y="1986915"/>
          <a:ext cx="10340975" cy="331787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71345"/>
                <a:gridCol w="1871345"/>
                <a:gridCol w="2854960"/>
              </a:tblGrid>
              <a:tr h="8216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经度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纬度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城市名称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35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151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32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S</a:t>
                      </a:r>
                      <a:endParaRPr lang="en-US" altLang="zh-CN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624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104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endParaRPr lang="en-US" altLang="zh-CN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1</a:t>
                      </a: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endParaRPr lang="en-US" altLang="zh-CN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7029450" y="2821940"/>
            <a:ext cx="28378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</a:rPr>
              <a:t>大洋洲</a:t>
            </a:r>
            <a:r>
              <a:rPr lang="en-US" altLang="zh-CN" sz="2800" b="1">
                <a:solidFill>
                  <a:srgbClr val="0070C0"/>
                </a:solidFill>
              </a:rPr>
              <a:t>   →   P31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29450" y="3534410"/>
            <a:ext cx="27774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0070C0"/>
                </a:solidFill>
              </a:rPr>
              <a:t>  </a:t>
            </a:r>
            <a:r>
              <a:rPr lang="zh-CN" altLang="en-US" sz="2800" b="1">
                <a:solidFill>
                  <a:srgbClr val="0070C0"/>
                </a:solidFill>
              </a:rPr>
              <a:t>亚洲</a:t>
            </a:r>
            <a:r>
              <a:rPr lang="en-US" altLang="zh-CN" sz="2800" b="1">
                <a:solidFill>
                  <a:srgbClr val="0070C0"/>
                </a:solidFill>
              </a:rPr>
              <a:t>    →   P10</a:t>
            </a:r>
            <a:endParaRPr lang="en-US" altLang="zh-CN" sz="2800" b="1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6350" y="285305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悉尼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33950" y="353441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新加坡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61595" y="139065"/>
            <a:ext cx="9164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综合复习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P5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第二大题（判断谁说对了）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0620" y="1148080"/>
            <a:ext cx="3991610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经线又叫本初子午线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°经线才叫本初子午线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620" y="2727325"/>
            <a:ext cx="399161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地球上连接南北两极的经线共有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不对吧，应该是有无数条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0620" y="4712335"/>
            <a:ext cx="399161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某地的东侧是西半球，西侧是东半球，该地经度是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不对吧，应该是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85965" y="1148080"/>
            <a:ext cx="4500880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北美洲是全部位于北半球的大洲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欧洲也是全部位于北半球的大洲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5965" y="2727325"/>
            <a:ext cx="450088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一个人站在南极点，只有他的前方是北方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不对，他的前后左右都是北方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5965" y="4712335"/>
            <a:ext cx="450088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的东北方向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应该是西北方向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0365" y="1148080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</a:t>
            </a:r>
            <a:endParaRPr lang="en-US" altLang="zh-CN" sz="2800" b="1"/>
          </a:p>
        </p:txBody>
      </p:sp>
      <p:sp>
        <p:nvSpPr>
          <p:cNvPr id="15" name="文本框 14"/>
          <p:cNvSpPr txBox="1"/>
          <p:nvPr/>
        </p:nvSpPr>
        <p:spPr>
          <a:xfrm>
            <a:off x="380365" y="272732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2</a:t>
            </a:r>
            <a:endParaRPr lang="en-US" altLang="zh-CN" sz="2800" b="1"/>
          </a:p>
        </p:txBody>
      </p:sp>
      <p:sp>
        <p:nvSpPr>
          <p:cNvPr id="16" name="文本框 15"/>
          <p:cNvSpPr txBox="1"/>
          <p:nvPr/>
        </p:nvSpPr>
        <p:spPr>
          <a:xfrm>
            <a:off x="380365" y="471233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3</a:t>
            </a:r>
            <a:endParaRPr lang="en-US" altLang="zh-CN" sz="2800" b="1"/>
          </a:p>
        </p:txBody>
      </p:sp>
      <p:sp>
        <p:nvSpPr>
          <p:cNvPr id="17" name="文本框 16"/>
          <p:cNvSpPr txBox="1"/>
          <p:nvPr/>
        </p:nvSpPr>
        <p:spPr>
          <a:xfrm>
            <a:off x="6236970" y="1148080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4</a:t>
            </a:r>
            <a:endParaRPr lang="en-US" altLang="zh-CN" sz="2800" b="1"/>
          </a:p>
        </p:txBody>
      </p:sp>
      <p:sp>
        <p:nvSpPr>
          <p:cNvPr id="18" name="文本框 17"/>
          <p:cNvSpPr txBox="1"/>
          <p:nvPr/>
        </p:nvSpPr>
        <p:spPr>
          <a:xfrm>
            <a:off x="6236970" y="272732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5</a:t>
            </a:r>
            <a:endParaRPr lang="en-US" altLang="zh-CN" sz="2800" b="1"/>
          </a:p>
        </p:txBody>
      </p:sp>
      <p:sp>
        <p:nvSpPr>
          <p:cNvPr id="19" name="文本框 18"/>
          <p:cNvSpPr txBox="1"/>
          <p:nvPr/>
        </p:nvSpPr>
        <p:spPr>
          <a:xfrm>
            <a:off x="6236970" y="471233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6</a:t>
            </a:r>
            <a:endParaRPr lang="en-US" altLang="zh-CN" sz="2800" b="1"/>
          </a:p>
        </p:txBody>
      </p:sp>
      <p:sp>
        <p:nvSpPr>
          <p:cNvPr id="20" name="文本框 19"/>
          <p:cNvSpPr txBox="1"/>
          <p:nvPr/>
        </p:nvSpPr>
        <p:spPr>
          <a:xfrm>
            <a:off x="160655" y="167005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0655" y="335788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0655" y="52539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17260" y="324929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961390" y="426720"/>
            <a:ext cx="10269220" cy="6116320"/>
          </a:xfrm>
          <a:prstGeom prst="rect">
            <a:avLst/>
          </a:prstGeom>
        </p:spPr>
      </p:pic>
      <p:cxnSp>
        <p:nvCxnSpPr>
          <p:cNvPr id="4" name="直接连接符 3"/>
          <p:cNvCxnSpPr>
            <a:stCxn id="17" idx="1"/>
          </p:cNvCxnSpPr>
          <p:nvPr/>
        </p:nvCxnSpPr>
        <p:spPr>
          <a:xfrm>
            <a:off x="961390" y="3484880"/>
            <a:ext cx="9154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0203180" y="3254375"/>
            <a:ext cx="795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赤道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61595" y="139065"/>
            <a:ext cx="9164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综合复习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P5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第二大题（判断谁说对了）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0620" y="1148080"/>
            <a:ext cx="3991610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经线又叫本初子午线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°经线才叫本初子午线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620" y="2727325"/>
            <a:ext cx="399161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地球上连接南北两极的经线共有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不对吧，应该是有无数条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0620" y="4712335"/>
            <a:ext cx="399161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某地的东侧是西半球，西侧是东半球，该地经度是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不对吧，应该是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85965" y="1148080"/>
            <a:ext cx="4500880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北美洲是全部位于北半球的大洲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欧洲也是全部位于北半球的大洲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5965" y="2727325"/>
            <a:ext cx="450088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一个人站在南极点，只有他的前方是北方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不对，他的前后左右都是北方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5965" y="4712335"/>
            <a:ext cx="450088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的东北方向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应该是西北方向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0365" y="1148080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</a:t>
            </a:r>
            <a:endParaRPr lang="en-US" altLang="zh-CN" sz="2800" b="1"/>
          </a:p>
        </p:txBody>
      </p:sp>
      <p:sp>
        <p:nvSpPr>
          <p:cNvPr id="15" name="文本框 14"/>
          <p:cNvSpPr txBox="1"/>
          <p:nvPr/>
        </p:nvSpPr>
        <p:spPr>
          <a:xfrm>
            <a:off x="380365" y="272732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2</a:t>
            </a:r>
            <a:endParaRPr lang="en-US" altLang="zh-CN" sz="2800" b="1"/>
          </a:p>
        </p:txBody>
      </p:sp>
      <p:sp>
        <p:nvSpPr>
          <p:cNvPr id="16" name="文本框 15"/>
          <p:cNvSpPr txBox="1"/>
          <p:nvPr/>
        </p:nvSpPr>
        <p:spPr>
          <a:xfrm>
            <a:off x="380365" y="471233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3</a:t>
            </a:r>
            <a:endParaRPr lang="en-US" altLang="zh-CN" sz="2800" b="1"/>
          </a:p>
        </p:txBody>
      </p:sp>
      <p:sp>
        <p:nvSpPr>
          <p:cNvPr id="17" name="文本框 16"/>
          <p:cNvSpPr txBox="1"/>
          <p:nvPr/>
        </p:nvSpPr>
        <p:spPr>
          <a:xfrm>
            <a:off x="6236970" y="1148080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4</a:t>
            </a:r>
            <a:endParaRPr lang="en-US" altLang="zh-CN" sz="2800" b="1"/>
          </a:p>
        </p:txBody>
      </p:sp>
      <p:sp>
        <p:nvSpPr>
          <p:cNvPr id="18" name="文本框 17"/>
          <p:cNvSpPr txBox="1"/>
          <p:nvPr/>
        </p:nvSpPr>
        <p:spPr>
          <a:xfrm>
            <a:off x="6236970" y="272732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5</a:t>
            </a:r>
            <a:endParaRPr lang="en-US" altLang="zh-CN" sz="2800" b="1"/>
          </a:p>
        </p:txBody>
      </p:sp>
      <p:sp>
        <p:nvSpPr>
          <p:cNvPr id="19" name="文本框 18"/>
          <p:cNvSpPr txBox="1"/>
          <p:nvPr/>
        </p:nvSpPr>
        <p:spPr>
          <a:xfrm>
            <a:off x="6236970" y="471233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6</a:t>
            </a:r>
            <a:endParaRPr lang="en-US" altLang="zh-CN" sz="2800" b="1"/>
          </a:p>
        </p:txBody>
      </p:sp>
      <p:sp>
        <p:nvSpPr>
          <p:cNvPr id="20" name="文本框 19"/>
          <p:cNvSpPr txBox="1"/>
          <p:nvPr/>
        </p:nvSpPr>
        <p:spPr>
          <a:xfrm>
            <a:off x="160655" y="167005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0655" y="335788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0655" y="52539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17260" y="324929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0340" y="167005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小明、小芳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0" y="1179195"/>
            <a:ext cx="9298940" cy="5539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595" y="139065"/>
            <a:ext cx="9164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华文楷体" panose="02010600040101010101" charset="-122"/>
                <a:ea typeface="华文楷体" panose="02010600040101010101" charset="-122"/>
              </a:rPr>
              <a:t>巩固练习：</a:t>
            </a:r>
            <a:endParaRPr lang="zh-CN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8320" y="246380"/>
            <a:ext cx="53105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全部位于南半球的大洲是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_____________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53400" y="162560"/>
            <a:ext cx="1356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南极洲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0" y="1179195"/>
            <a:ext cx="9298940" cy="5539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595" y="139065"/>
            <a:ext cx="9164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华文楷体" panose="02010600040101010101" charset="-122"/>
                <a:ea typeface="华文楷体" panose="02010600040101010101" charset="-122"/>
              </a:rPr>
              <a:t>巩固练习：</a:t>
            </a:r>
            <a:endParaRPr lang="zh-CN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8320" y="246380"/>
            <a:ext cx="53105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主要位于西半球的大洲是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_____________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9410" y="170180"/>
            <a:ext cx="28136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北美洲、南美洲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0" y="1179195"/>
            <a:ext cx="9298940" cy="5539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595" y="139065"/>
            <a:ext cx="9164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华文楷体" panose="02010600040101010101" charset="-122"/>
                <a:ea typeface="华文楷体" panose="02010600040101010101" charset="-122"/>
              </a:rPr>
              <a:t>巩固练习：</a:t>
            </a:r>
            <a:endParaRPr lang="zh-CN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8320" y="246380"/>
            <a:ext cx="53105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全部位于北半球的大洋是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_____________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53400" y="162560"/>
            <a:ext cx="13569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北冰洋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0" y="1179195"/>
            <a:ext cx="9298940" cy="5539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595" y="139065"/>
            <a:ext cx="9164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华文楷体" panose="02010600040101010101" charset="-122"/>
                <a:ea typeface="华文楷体" panose="02010600040101010101" charset="-122"/>
              </a:rPr>
              <a:t>巩固练习：</a:t>
            </a:r>
            <a:endParaRPr lang="zh-CN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8320" y="246380"/>
            <a:ext cx="4700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北冰洋周围的大洲是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_____________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85685" y="139065"/>
            <a:ext cx="3868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亚洲、欧洲、北美洲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6000"/>
          </a:blip>
          <a:stretch>
            <a:fillRect/>
          </a:stretch>
        </p:blipFill>
        <p:spPr>
          <a:xfrm>
            <a:off x="0" y="1179195"/>
            <a:ext cx="9298940" cy="55391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595" y="139065"/>
            <a:ext cx="9164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华文楷体" panose="02010600040101010101" charset="-122"/>
                <a:ea typeface="华文楷体" panose="02010600040101010101" charset="-122"/>
              </a:rPr>
              <a:t>巩固练习：</a:t>
            </a:r>
            <a:endParaRPr lang="zh-CN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38320" y="246380"/>
            <a:ext cx="470090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太平洋西岸的大洲是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_____________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85685" y="139065"/>
            <a:ext cx="3868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亚洲、大洋洲</a:t>
            </a:r>
            <a:endParaRPr lang="zh-CN" altLang="en-US" sz="28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61595" y="139065"/>
            <a:ext cx="9164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综合复习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P5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第二大题（判断谁说对了）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0620" y="1148080"/>
            <a:ext cx="3991610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经线又叫本初子午线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°经线才叫本初子午线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620" y="2727325"/>
            <a:ext cx="399161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地球上连接南北两极的经线共有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不对吧，应该是有无数条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0620" y="4712335"/>
            <a:ext cx="399161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某地的东侧是西半球，西侧是东半球，该地经度是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不对吧，应该是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85965" y="1148080"/>
            <a:ext cx="4500880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北美洲是全部位于北半球的大洲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欧洲也是全部位于北半球的大洲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5965" y="2727325"/>
            <a:ext cx="450088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一个人站在南极点，只有他的前方是北方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不对，他的前后左右都是北方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5965" y="4712335"/>
            <a:ext cx="450088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的东北方向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应该是西北方向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0365" y="1148080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</a:t>
            </a:r>
            <a:endParaRPr lang="en-US" altLang="zh-CN" sz="2800" b="1"/>
          </a:p>
        </p:txBody>
      </p:sp>
      <p:sp>
        <p:nvSpPr>
          <p:cNvPr id="15" name="文本框 14"/>
          <p:cNvSpPr txBox="1"/>
          <p:nvPr/>
        </p:nvSpPr>
        <p:spPr>
          <a:xfrm>
            <a:off x="380365" y="272732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2</a:t>
            </a:r>
            <a:endParaRPr lang="en-US" altLang="zh-CN" sz="2800" b="1"/>
          </a:p>
        </p:txBody>
      </p:sp>
      <p:sp>
        <p:nvSpPr>
          <p:cNvPr id="16" name="文本框 15"/>
          <p:cNvSpPr txBox="1"/>
          <p:nvPr/>
        </p:nvSpPr>
        <p:spPr>
          <a:xfrm>
            <a:off x="380365" y="471233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3</a:t>
            </a:r>
            <a:endParaRPr lang="en-US" altLang="zh-CN" sz="2800" b="1"/>
          </a:p>
        </p:txBody>
      </p:sp>
      <p:sp>
        <p:nvSpPr>
          <p:cNvPr id="17" name="文本框 16"/>
          <p:cNvSpPr txBox="1"/>
          <p:nvPr/>
        </p:nvSpPr>
        <p:spPr>
          <a:xfrm>
            <a:off x="6236970" y="1148080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4</a:t>
            </a:r>
            <a:endParaRPr lang="en-US" altLang="zh-CN" sz="2800" b="1"/>
          </a:p>
        </p:txBody>
      </p:sp>
      <p:sp>
        <p:nvSpPr>
          <p:cNvPr id="18" name="文本框 17"/>
          <p:cNvSpPr txBox="1"/>
          <p:nvPr/>
        </p:nvSpPr>
        <p:spPr>
          <a:xfrm>
            <a:off x="6236970" y="272732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5</a:t>
            </a:r>
            <a:endParaRPr lang="en-US" altLang="zh-CN" sz="2800" b="1"/>
          </a:p>
        </p:txBody>
      </p:sp>
      <p:sp>
        <p:nvSpPr>
          <p:cNvPr id="19" name="文本框 18"/>
          <p:cNvSpPr txBox="1"/>
          <p:nvPr/>
        </p:nvSpPr>
        <p:spPr>
          <a:xfrm>
            <a:off x="6236970" y="471233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6</a:t>
            </a:r>
            <a:endParaRPr lang="en-US" altLang="zh-CN" sz="2800" b="1"/>
          </a:p>
        </p:txBody>
      </p:sp>
      <p:sp>
        <p:nvSpPr>
          <p:cNvPr id="20" name="文本框 19"/>
          <p:cNvSpPr txBox="1"/>
          <p:nvPr/>
        </p:nvSpPr>
        <p:spPr>
          <a:xfrm>
            <a:off x="160655" y="167005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0655" y="335788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0655" y="52539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17260" y="324929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0340" y="167005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小明、小芳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101600"/>
            <a:ext cx="4293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历史上的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地球仪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97230" y="747395"/>
            <a:ext cx="4185285" cy="39839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7175500" y="0"/>
            <a:ext cx="3770630" cy="4659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60680" y="4855210"/>
            <a:ext cx="54768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世界最早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的地球仪是由德国航海家、地理学家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贝海姆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于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1492年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发明制作的,它至今保存在纽伦堡博物馆里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89725" y="4578350"/>
            <a:ext cx="51714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中国最早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的地球仪制作于明代天启三年（</a:t>
            </a:r>
            <a:r>
              <a:rPr lang="zh-CN" altLang="en-US" sz="2400" b="1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1623年</a:t>
            </a:r>
            <a:r>
              <a:rPr lang="zh-CN" altLang="en-US" sz="24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），是现存最早的中国制作的汉文注记地球仪。目前被保存在大英博物馆内。</a:t>
            </a:r>
            <a:endParaRPr lang="zh-CN" altLang="en-US" sz="2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文本框 40"/>
          <p:cNvSpPr txBox="1"/>
          <p:nvPr/>
        </p:nvSpPr>
        <p:spPr>
          <a:xfrm>
            <a:off x="1786255" y="456565"/>
            <a:ext cx="51701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latin typeface="华文楷体" panose="02010600040101010101" charset="-122"/>
                <a:ea typeface="华文楷体" panose="02010600040101010101" charset="-122"/>
              </a:rPr>
              <a:t>如何根据经纬度判断方向关系？</a:t>
            </a:r>
            <a:endParaRPr lang="zh-CN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338580" cy="183578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670050" y="1393190"/>
          <a:ext cx="10102850" cy="51422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65755"/>
                <a:gridCol w="2865120"/>
                <a:gridCol w="4371975"/>
              </a:tblGrid>
              <a:tr h="92519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endParaRPr lang="en-US" altLang="zh-CN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A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点在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B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点的？方向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023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25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S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90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W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02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30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02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02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30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80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02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50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7029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N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60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E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（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20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S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，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150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°</a:t>
                      </a:r>
                      <a:r>
                        <a:rPr lang="en-US" altLang="zh-CN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W</a:t>
                      </a: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）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 b="1">
                        <a:solidFill>
                          <a:schemeClr val="tx1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7481570" y="149860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①：根据纬度判断南北关系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481570" y="771525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②：根据经度判断东西关系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66405" y="242570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北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454515" y="242570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东</a:t>
            </a:r>
            <a:endParaRPr lang="zh-CN" altLang="en-US" sz="2400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50550" y="242570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66405" y="312801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北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617585" y="312801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（同一条经线）</a:t>
            </a:r>
            <a:endParaRPr lang="zh-CN" altLang="en-US" sz="2400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902950" y="312801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38035" y="3882390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（同一条纬线）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454515" y="388239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东</a:t>
            </a:r>
            <a:endParaRPr lang="zh-CN" altLang="en-US" sz="2400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902950" y="388239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东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29905" y="453707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南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454515" y="453707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西</a:t>
            </a:r>
            <a:endParaRPr lang="zh-CN" altLang="en-US" sz="2400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779125" y="453707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西南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29905" y="527050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北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454515" y="524192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东</a:t>
            </a:r>
            <a:endParaRPr lang="zh-CN" altLang="en-US" sz="2400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0779125" y="524192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东北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129905" y="594614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北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49715" y="594614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东</a:t>
            </a:r>
            <a:r>
              <a:rPr lang="en-US" altLang="zh-CN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→</a:t>
            </a:r>
            <a:r>
              <a:rPr lang="zh-CN" altLang="en-US" sz="2400" b="1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西</a:t>
            </a:r>
            <a:endParaRPr lang="zh-CN" altLang="en-US" sz="2400" b="1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829290" y="594614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西北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0" y="2991485"/>
            <a:ext cx="1518920" cy="34150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☆☆☆：</a:t>
            </a:r>
            <a:endParaRPr lang="zh-CN" altLang="en-US" sz="24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当东西经度之和超过</a:t>
            </a:r>
            <a:r>
              <a:rPr lang="en-US" altLang="zh-CN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180</a:t>
            </a:r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°时，东西方向需要反转。</a:t>
            </a:r>
            <a:endParaRPr lang="zh-CN" altLang="en-US" sz="24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1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 bldLvl="0" animBg="1"/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61595" y="139065"/>
            <a:ext cx="91649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综合复习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——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练习册</a:t>
            </a:r>
            <a:r>
              <a:rPr lang="en-US" altLang="zh-CN" sz="2800" b="1">
                <a:latin typeface="华文楷体" panose="02010600040101010101" charset="-122"/>
                <a:ea typeface="华文楷体" panose="02010600040101010101" charset="-122"/>
              </a:rPr>
              <a:t>P5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第二大题（判断谁说对了）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0620" y="1148080"/>
            <a:ext cx="3991610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经线又叫本初子午线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°经线才叫本初子午线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620" y="2727325"/>
            <a:ext cx="399161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地球上连接南北两极的经线共有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360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不对吧，应该是有无数条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0620" y="4712335"/>
            <a:ext cx="399161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某地的东侧是西半球，西侧是东半球，该地经度是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不对吧，应该是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85965" y="1148080"/>
            <a:ext cx="4500880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小明：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北美洲是全部位于北半球的大洲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欧洲也是全部位于北半球的大洲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85965" y="2727325"/>
            <a:ext cx="450088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一个人站在南极点，只有他的前方是北方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不对，他的前后左右都是北方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085965" y="4712335"/>
            <a:ext cx="450088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是在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170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的东北方向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小芳：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应该是西北方向</a:t>
            </a:r>
            <a:endParaRPr lang="zh-CN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0365" y="1148080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</a:t>
            </a:r>
            <a:endParaRPr lang="en-US" altLang="zh-CN" sz="2800" b="1"/>
          </a:p>
        </p:txBody>
      </p:sp>
      <p:sp>
        <p:nvSpPr>
          <p:cNvPr id="15" name="文本框 14"/>
          <p:cNvSpPr txBox="1"/>
          <p:nvPr/>
        </p:nvSpPr>
        <p:spPr>
          <a:xfrm>
            <a:off x="380365" y="272732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2</a:t>
            </a:r>
            <a:endParaRPr lang="en-US" altLang="zh-CN" sz="2800" b="1"/>
          </a:p>
        </p:txBody>
      </p:sp>
      <p:sp>
        <p:nvSpPr>
          <p:cNvPr id="16" name="文本框 15"/>
          <p:cNvSpPr txBox="1"/>
          <p:nvPr/>
        </p:nvSpPr>
        <p:spPr>
          <a:xfrm>
            <a:off x="380365" y="471233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3</a:t>
            </a:r>
            <a:endParaRPr lang="en-US" altLang="zh-CN" sz="2800" b="1"/>
          </a:p>
        </p:txBody>
      </p:sp>
      <p:sp>
        <p:nvSpPr>
          <p:cNvPr id="17" name="文本框 16"/>
          <p:cNvSpPr txBox="1"/>
          <p:nvPr/>
        </p:nvSpPr>
        <p:spPr>
          <a:xfrm>
            <a:off x="6236970" y="1148080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4</a:t>
            </a:r>
            <a:endParaRPr lang="en-US" altLang="zh-CN" sz="2800" b="1"/>
          </a:p>
        </p:txBody>
      </p:sp>
      <p:sp>
        <p:nvSpPr>
          <p:cNvPr id="18" name="文本框 17"/>
          <p:cNvSpPr txBox="1"/>
          <p:nvPr/>
        </p:nvSpPr>
        <p:spPr>
          <a:xfrm>
            <a:off x="6236970" y="272732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5</a:t>
            </a:r>
            <a:endParaRPr lang="en-US" altLang="zh-CN" sz="2800" b="1"/>
          </a:p>
        </p:txBody>
      </p:sp>
      <p:sp>
        <p:nvSpPr>
          <p:cNvPr id="19" name="文本框 18"/>
          <p:cNvSpPr txBox="1"/>
          <p:nvPr/>
        </p:nvSpPr>
        <p:spPr>
          <a:xfrm>
            <a:off x="6236970" y="4712335"/>
            <a:ext cx="352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6</a:t>
            </a:r>
            <a:endParaRPr lang="en-US" altLang="zh-CN" sz="2800" b="1"/>
          </a:p>
        </p:txBody>
      </p:sp>
      <p:sp>
        <p:nvSpPr>
          <p:cNvPr id="20" name="文本框 19"/>
          <p:cNvSpPr txBox="1"/>
          <p:nvPr/>
        </p:nvSpPr>
        <p:spPr>
          <a:xfrm>
            <a:off x="160655" y="167005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0655" y="335788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0655" y="52539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17260" y="324929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60340" y="167005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小明、小芳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16625" y="525399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小芳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68520" y="6324600"/>
            <a:ext cx="75234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☆：当东西经度之和超过</a:t>
            </a:r>
            <a:r>
              <a:rPr lang="en-US" altLang="zh-CN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180</a:t>
            </a:r>
            <a:r>
              <a:rPr lang="zh-CN" altLang="en-US" sz="2400" b="1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°时，东西方向需要反转。</a:t>
            </a:r>
            <a:endParaRPr lang="zh-CN" altLang="en-US" sz="2400" b="1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5875"/>
            <a:ext cx="7686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方格式经纬网的判读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227455" y="1780540"/>
          <a:ext cx="4608195" cy="3456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5945"/>
                <a:gridCol w="576055"/>
                <a:gridCol w="576000"/>
                <a:gridCol w="576000"/>
                <a:gridCol w="575945"/>
              </a:tblGrid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54075" y="1169670"/>
            <a:ext cx="918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0710" y="1169670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3110" y="1169670"/>
            <a:ext cx="631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4485" y="1169670"/>
            <a:ext cx="975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2250" y="3278505"/>
            <a:ext cx="631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020" y="2725420"/>
            <a:ext cx="101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85" y="2076450"/>
            <a:ext cx="101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020" y="3831590"/>
            <a:ext cx="922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20" y="4480560"/>
            <a:ext cx="922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20025" y="0"/>
            <a:ext cx="40182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地理坐标（经度，纬度）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                      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                      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15695" y="221488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839720" y="458851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989705" y="338709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110480" y="393954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359535" y="1867535"/>
            <a:ext cx="389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A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33545" y="2997200"/>
            <a:ext cx="370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83560" y="4183380"/>
            <a:ext cx="377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C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54320" y="3564255"/>
            <a:ext cx="418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D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58765" y="1169670"/>
            <a:ext cx="918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793990" y="2997200"/>
            <a:ext cx="40182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半球位置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位于南半球的点：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位于东半球的点：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5875"/>
            <a:ext cx="7686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方格式经纬网的判读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227455" y="1780540"/>
          <a:ext cx="4608195" cy="3456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5945"/>
              </a:tblGrid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54075" y="1169670"/>
            <a:ext cx="918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0710" y="1169670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3110" y="1169670"/>
            <a:ext cx="631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4485" y="1169670"/>
            <a:ext cx="975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2250" y="3278505"/>
            <a:ext cx="631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020" y="2725420"/>
            <a:ext cx="101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85" y="2076450"/>
            <a:ext cx="101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020" y="3831590"/>
            <a:ext cx="922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20" y="4480560"/>
            <a:ext cx="922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20025" y="0"/>
            <a:ext cx="40182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地理坐标（经度，纬度）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15695" y="221488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839720" y="458851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989705" y="338709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110480" y="393954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359535" y="1867535"/>
            <a:ext cx="389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A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33545" y="2997200"/>
            <a:ext cx="370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83560" y="4183380"/>
            <a:ext cx="377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C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54320" y="3564255"/>
            <a:ext cx="418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D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58765" y="1169670"/>
            <a:ext cx="918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20025" y="2839085"/>
            <a:ext cx="40182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半球位置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位于南半球的点：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位于东半球的点：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cxnSp>
        <p:nvCxnSpPr>
          <p:cNvPr id="35" name="直接连接符 34"/>
          <p:cNvCxnSpPr>
            <a:stCxn id="15" idx="3"/>
          </p:cNvCxnSpPr>
          <p:nvPr/>
        </p:nvCxnSpPr>
        <p:spPr>
          <a:xfrm flipV="1">
            <a:off x="854075" y="3502660"/>
            <a:ext cx="5232400" cy="635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3540125" y="1052195"/>
            <a:ext cx="0" cy="45605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019800" y="3279140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赤道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8" name="上箭头 37"/>
          <p:cNvSpPr/>
          <p:nvPr/>
        </p:nvSpPr>
        <p:spPr>
          <a:xfrm>
            <a:off x="6107430" y="2601595"/>
            <a:ext cx="587375" cy="584200"/>
          </a:xfrm>
          <a:prstGeom prst="up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上箭头 38"/>
          <p:cNvSpPr/>
          <p:nvPr/>
        </p:nvSpPr>
        <p:spPr>
          <a:xfrm rot="10800000">
            <a:off x="6107430" y="3815080"/>
            <a:ext cx="593725" cy="584200"/>
          </a:xfrm>
          <a:prstGeom prst="up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019800" y="2141220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北纬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019165" y="4474845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南纬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85415" y="5787390"/>
            <a:ext cx="1710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本初子午线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3" name="上箭头 42"/>
          <p:cNvSpPr/>
          <p:nvPr/>
        </p:nvSpPr>
        <p:spPr>
          <a:xfrm rot="16200000">
            <a:off x="2099310" y="5725160"/>
            <a:ext cx="587375" cy="584200"/>
          </a:xfrm>
          <a:prstGeom prst="up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上箭头 43"/>
          <p:cNvSpPr/>
          <p:nvPr/>
        </p:nvSpPr>
        <p:spPr>
          <a:xfrm rot="16200000" flipV="1">
            <a:off x="4415790" y="5685790"/>
            <a:ext cx="587375" cy="628015"/>
          </a:xfrm>
          <a:prstGeom prst="up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5167630" y="5787390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东经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043305" y="5787390"/>
            <a:ext cx="7937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西经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63610" y="629920"/>
            <a:ext cx="2663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563610" y="1197610"/>
            <a:ext cx="23412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45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563610" y="1765300"/>
            <a:ext cx="2701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45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63610" y="2332990"/>
            <a:ext cx="2774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135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420350" y="3506470"/>
            <a:ext cx="918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endParaRPr lang="en-US" altLang="zh-CN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54375" y="1765935"/>
            <a:ext cx="2240915" cy="3479800"/>
          </a:xfrm>
          <a:prstGeom prst="rect">
            <a:avLst/>
          </a:prstGeom>
          <a:gradFill>
            <a:gsLst>
              <a:gs pos="0">
                <a:srgbClr val="FE4444"/>
              </a:gs>
              <a:gs pos="37000">
                <a:srgbClr val="C13838">
                  <a:alpha val="11000"/>
                </a:srgbClr>
              </a:gs>
              <a:gs pos="100000">
                <a:srgbClr val="832B2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3" name="直接连接符 52"/>
          <p:cNvCxnSpPr/>
          <p:nvPr/>
        </p:nvCxnSpPr>
        <p:spPr>
          <a:xfrm>
            <a:off x="3251835" y="1217930"/>
            <a:ext cx="0" cy="4464685"/>
          </a:xfrm>
          <a:prstGeom prst="line">
            <a:avLst/>
          </a:prstGeom>
          <a:ln w="508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5495290" y="1217930"/>
            <a:ext cx="0" cy="4464685"/>
          </a:xfrm>
          <a:prstGeom prst="line">
            <a:avLst/>
          </a:prstGeom>
          <a:ln w="50800" cmpd="sng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2685415" y="591820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20</a:t>
            </a:r>
            <a:r>
              <a:rPr lang="zh-CN" altLang="en-US" sz="24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709160" y="591820"/>
            <a:ext cx="11195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160</a:t>
            </a:r>
            <a:r>
              <a:rPr lang="zh-CN" altLang="en-US" sz="24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400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731260" y="2018030"/>
            <a:ext cx="140398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70C0"/>
                </a:solidFill>
                <a:latin typeface="华文楷体" panose="02010600040101010101" charset="-122"/>
                <a:ea typeface="华文楷体" panose="02010600040101010101" charset="-122"/>
              </a:rPr>
              <a:t>东半球</a:t>
            </a:r>
            <a:endParaRPr lang="zh-CN" altLang="en-US" sz="3200" b="1">
              <a:solidFill>
                <a:srgbClr val="0070C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435590" y="4138930"/>
            <a:ext cx="9118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endParaRPr lang="en-US" altLang="zh-CN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8" grpId="1"/>
      <p:bldP spid="49" grpId="0"/>
      <p:bldP spid="50" grpId="0"/>
      <p:bldP spid="37" grpId="0"/>
      <p:bldP spid="38" grpId="0" animBg="1"/>
      <p:bldP spid="40" grpId="0"/>
      <p:bldP spid="39" grpId="0" animBg="1"/>
      <p:bldP spid="41" grpId="0"/>
      <p:bldP spid="51" grpId="0"/>
      <p:bldP spid="42" grpId="0"/>
      <p:bldP spid="43" grpId="0" animBg="1"/>
      <p:bldP spid="46" grpId="0"/>
      <p:bldP spid="45" grpId="0"/>
      <p:bldP spid="55" grpId="0"/>
      <p:bldP spid="56" grpId="0"/>
      <p:bldP spid="57" grpId="0"/>
      <p:bldP spid="52" grpId="0" animBg="1"/>
      <p:bldP spid="44" grpId="0" animBg="1"/>
      <p:bldP spid="44" grpId="1" animBg="1"/>
      <p:bldP spid="5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5875"/>
            <a:ext cx="7686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方格式经纬网的判读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227455" y="1780540"/>
          <a:ext cx="4608195" cy="3456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5945"/>
                <a:gridCol w="576055"/>
                <a:gridCol w="576000"/>
                <a:gridCol w="576000"/>
                <a:gridCol w="575945"/>
              </a:tblGrid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54075" y="1169670"/>
            <a:ext cx="918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0710" y="1169670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3110" y="1169670"/>
            <a:ext cx="631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4485" y="1169670"/>
            <a:ext cx="975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2250" y="3278505"/>
            <a:ext cx="631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020" y="2725420"/>
            <a:ext cx="101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85" y="2076450"/>
            <a:ext cx="101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020" y="3831590"/>
            <a:ext cx="922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20" y="4480560"/>
            <a:ext cx="922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20025" y="0"/>
            <a:ext cx="40182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地理坐标（经度，纬度）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                       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                       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15695" y="221488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839720" y="458851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989705" y="338709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110480" y="393954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359535" y="1867535"/>
            <a:ext cx="389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A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33545" y="2997200"/>
            <a:ext cx="370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83560" y="4183380"/>
            <a:ext cx="377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C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54320" y="3564255"/>
            <a:ext cx="418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D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58765" y="1169670"/>
            <a:ext cx="918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811770" y="3079115"/>
            <a:ext cx="40182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方向关系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点位于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方向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点位于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 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方向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63610" y="629920"/>
            <a:ext cx="2663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563610" y="1197610"/>
            <a:ext cx="23412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45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563610" y="1765300"/>
            <a:ext cx="2701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45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63610" y="2332990"/>
            <a:ext cx="2774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135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65740" y="366141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43465" y="366141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西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65740" y="4291965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南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943465" y="4310380"/>
            <a:ext cx="53911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西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5875"/>
            <a:ext cx="76860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方格式经纬网的判读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1227455" y="1780540"/>
          <a:ext cx="4608195" cy="3456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5945"/>
                <a:gridCol w="576055"/>
                <a:gridCol w="576000"/>
                <a:gridCol w="576000"/>
                <a:gridCol w="575945"/>
              </a:tblGrid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  <a:tr h="576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854075" y="1169670"/>
            <a:ext cx="918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870710" y="1169670"/>
            <a:ext cx="104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3110" y="1169670"/>
            <a:ext cx="631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34485" y="1169670"/>
            <a:ext cx="9759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2250" y="3278505"/>
            <a:ext cx="6318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3020" y="2725420"/>
            <a:ext cx="101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385" y="2076450"/>
            <a:ext cx="10109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3020" y="3831590"/>
            <a:ext cx="922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3020" y="4480560"/>
            <a:ext cx="9220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20025" y="0"/>
            <a:ext cx="40182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地理坐标（经度，纬度）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                       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                      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115695" y="221488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839720" y="458851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989705" y="338709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110480" y="3939540"/>
            <a:ext cx="24384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359535" y="1867535"/>
            <a:ext cx="389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A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233545" y="2997200"/>
            <a:ext cx="3708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83560" y="4183380"/>
            <a:ext cx="377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C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354320" y="3564255"/>
            <a:ext cx="4184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</a:rPr>
              <a:t>D</a:t>
            </a:r>
            <a:endParaRPr lang="en-US" altLang="zh-CN" sz="24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358765" y="1169670"/>
            <a:ext cx="918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24775" y="2793365"/>
            <a:ext cx="401828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</a:t>
            </a:r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经纬线长度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）在通过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点与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点的纬线中，更长的是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________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B/D/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一样长）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在通过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点与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点的经线中，更长的是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________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（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A/C/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一样长）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63610" y="629920"/>
            <a:ext cx="26631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N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563610" y="1197610"/>
            <a:ext cx="23412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45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563610" y="1765300"/>
            <a:ext cx="270129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45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W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63610" y="2332990"/>
            <a:ext cx="27749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135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30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</a:t>
            </a:r>
            <a:r>
              <a:rPr lang="zh-CN" altLang="en-US" sz="2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09555" y="3831590"/>
            <a:ext cx="401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B</a:t>
            </a:r>
            <a:endParaRPr lang="en-US" altLang="zh-CN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13315" y="5485130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一样长</a:t>
            </a:r>
            <a:endParaRPr lang="zh-CN" altLang="en-US" sz="28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264160" y="0"/>
            <a:ext cx="10546080" cy="460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地球上的每一个点（除了南极点和北极点）都可以用唯一的经度和纬度表示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7" name="图片 106"/>
          <p:cNvPicPr/>
          <p:nvPr/>
        </p:nvPicPr>
        <p:blipFill>
          <a:blip r:embed="rId1" r:link="rId2"/>
          <a:srcRect l="11520" r="8800"/>
          <a:stretch>
            <a:fillRect/>
          </a:stretch>
        </p:blipFill>
        <p:spPr>
          <a:xfrm>
            <a:off x="7167880" y="853440"/>
            <a:ext cx="3741420" cy="32867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3" r:link="rId4"/>
          <a:srcRect l="11120" t="7659" r="16360" b="12054"/>
          <a:stretch>
            <a:fillRect/>
          </a:stretch>
        </p:blipFill>
        <p:spPr>
          <a:xfrm>
            <a:off x="862330" y="853440"/>
            <a:ext cx="4587240" cy="3286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62330" y="4533265"/>
            <a:ext cx="10899140" cy="17532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建成于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1934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年的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国际饭店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，曾有着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远东第一高楼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的美誉。其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楼顶中心旗杆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的精确位置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28′12″E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13′48″N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代表城市核心区域所在的精确位置，也是上海的中心坐标。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264160" y="0"/>
            <a:ext cx="10546080" cy="460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地球上的每一个点（除了南极点和北极点）都可以用唯一的经度和纬度表示</a:t>
            </a:r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1" r:link="rId2"/>
          <a:srcRect l="11120" t="7659" r="16360" b="12054"/>
          <a:stretch>
            <a:fillRect/>
          </a:stretch>
        </p:blipFill>
        <p:spPr>
          <a:xfrm>
            <a:off x="862330" y="853440"/>
            <a:ext cx="4587240" cy="3286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" name="文本框 38"/>
          <p:cNvSpPr txBox="1"/>
          <p:nvPr/>
        </p:nvSpPr>
        <p:spPr>
          <a:xfrm>
            <a:off x="862330" y="5332095"/>
            <a:ext cx="4027805" cy="119888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那你知道</a:t>
            </a: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与它距离最遥远的地方在哪儿吗？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2480" y="4384675"/>
            <a:ext cx="47275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121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28′12″E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13′48″N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60440" y="748030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纬度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72705" y="748030"/>
            <a:ext cx="18713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13′48″S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51550" y="133921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经度</a:t>
            </a:r>
            <a:endParaRPr lang="zh-CN" altLang="en-US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730490" y="1339215"/>
            <a:ext cx="28797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180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- 121</a:t>
            </a:r>
            <a:r>
              <a:rPr lang="zh-CN" altLang="en-US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28′12″</a:t>
            </a:r>
            <a:endParaRPr lang="en-US" altLang="zh-CN" sz="24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16495" y="1936750"/>
            <a:ext cx="27514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 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58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°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31′48″W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90" y="2559050"/>
            <a:ext cx="4274820" cy="39820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325" y="3811905"/>
            <a:ext cx="2599690" cy="271907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672705" y="3449320"/>
            <a:ext cx="1186180" cy="139573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8868410" y="4284345"/>
            <a:ext cx="1822450" cy="619125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11190" y="2559050"/>
            <a:ext cx="109728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阿根廷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6" grpId="0"/>
      <p:bldP spid="8" grpId="0"/>
      <p:bldP spid="13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5875"/>
            <a:ext cx="109651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绘有经纬网的地图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714375" y="2260600"/>
            <a:ext cx="2705735" cy="25711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4529455" y="892810"/>
            <a:ext cx="741616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 sz="2800"/>
              <a:t>判断区分东经和西经</a:t>
            </a:r>
            <a:endParaRPr lang="zh-CN" altLang="en-US" sz="2800"/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 sz="2800"/>
              <a:t>判断区分南纬和北纬</a:t>
            </a:r>
            <a:endParaRPr lang="zh-CN" altLang="en-US" sz="2800"/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 sz="2800"/>
              <a:t>判断南、北半球</a:t>
            </a:r>
            <a:endParaRPr lang="zh-CN" altLang="en-US" sz="2800"/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 sz="2800"/>
              <a:t>判断东、西半球</a:t>
            </a:r>
            <a:endParaRPr lang="zh-CN" altLang="en-US" sz="2800"/>
          </a:p>
          <a:p>
            <a:pPr marL="457200" indent="-457200" fontAlgn="auto">
              <a:lnSpc>
                <a:spcPct val="200000"/>
              </a:lnSpc>
              <a:buFont typeface="Wingdings" panose="05000000000000000000" charset="0"/>
              <a:buChar char="l"/>
            </a:pPr>
            <a:r>
              <a:rPr lang="zh-CN" altLang="en-US" sz="2800"/>
              <a:t>通过最近的两条经纬线的度数来判断估算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89865"/>
            <a:ext cx="3274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经纬网的学以致用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028065" y="1326515"/>
            <a:ext cx="3087370" cy="14827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航海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08610" y="3930650"/>
            <a:ext cx="3087370" cy="148272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航空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54120" y="2687320"/>
            <a:ext cx="3087370" cy="14827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军事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7037705" y="1326515"/>
            <a:ext cx="3087370" cy="148272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气象监测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914900" y="4688840"/>
            <a:ext cx="3087370" cy="148272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地震监测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389620" y="3277235"/>
            <a:ext cx="3087370" cy="1482725"/>
          </a:xfrm>
          <a:prstGeom prst="ellipse">
            <a:avLst/>
          </a:prstGeom>
          <a:solidFill>
            <a:srgbClr val="6834D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灾区救援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42120" y="5695950"/>
            <a:ext cx="1879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en-US" altLang="zh-CN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-19685" y="83820"/>
            <a:ext cx="42938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常见的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地球仪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8" name="图片 107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59765" y="883920"/>
            <a:ext cx="2934970" cy="393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4220210" y="883920"/>
            <a:ext cx="3801745" cy="39306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5" r:link="rId6"/>
          <a:srcRect l="23478" t="6639" r="26780" b="11120"/>
          <a:stretch>
            <a:fillRect/>
          </a:stretch>
        </p:blipFill>
        <p:spPr>
          <a:xfrm>
            <a:off x="8764270" y="908685"/>
            <a:ext cx="2910205" cy="3897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791210" y="517271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经纬网格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地球仪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135880" y="517271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政区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地球仪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59240" y="517271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地形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</a:rPr>
              <a:t>地球仪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82515" y="154305"/>
            <a:ext cx="6638925" cy="521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地球仪在我们日常生活中有什么作用呢？</a:t>
            </a:r>
            <a:endParaRPr lang="zh-CN" altLang="en-US" sz="280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8555" y="5875020"/>
            <a:ext cx="9914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利用地球仪，我们可以了解地球的概貌，以及地球表面各种事物的分布。</a:t>
            </a:r>
            <a:endParaRPr lang="zh-CN" altLang="en-US" sz="2400" b="1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89865"/>
            <a:ext cx="3274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经纬网的学以致用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43760" y="969010"/>
            <a:ext cx="3087370" cy="148272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军事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1" name="图片 11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7219950" y="87630"/>
            <a:ext cx="457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678815" y="2594610"/>
            <a:ext cx="60166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冷锋如何使用东海10巡航导弹精确打中目的地（45°E，10°N）？</a:t>
            </a:r>
            <a:endParaRPr lang="zh-CN" altLang="en-US" sz="2400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112" name="图片 111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940435" y="3936365"/>
            <a:ext cx="5199380" cy="29267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89865"/>
            <a:ext cx="3274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经纬网的学以致用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3345" y="1025525"/>
            <a:ext cx="3087370" cy="148272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地震监测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93345" y="3338830"/>
            <a:ext cx="3087370" cy="1482725"/>
          </a:xfrm>
          <a:prstGeom prst="ellipse">
            <a:avLst/>
          </a:prstGeom>
          <a:solidFill>
            <a:srgbClr val="6834DF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灾区救援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31235" y="2762885"/>
            <a:ext cx="88061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2008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月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28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04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秒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震级：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8.0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级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震中：四川省阿坝藏族羌族自治州汶川县映秀镇（东经103°42'，北纬31°01'）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受灾人数：69227人遇难、17923人失踪、374643人不同程度受伤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85750" indent="0" algn="l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经济损失：8451.4亿元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5307330" y="0"/>
            <a:ext cx="4896485" cy="27628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838065" y="5977255"/>
            <a:ext cx="5547995" cy="5219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你知道如何确定地震的震中吗？</a:t>
            </a:r>
            <a:endParaRPr lang="zh-CN" altLang="en-US" sz="2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89865"/>
            <a:ext cx="3274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经纬网的学以致用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3345" y="1003300"/>
            <a:ext cx="3087370" cy="148272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</a:rPr>
              <a:t>气象监测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5" name="图片 114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3180715" y="0"/>
            <a:ext cx="4685665" cy="41078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/>
        </p:nvPicPr>
        <p:blipFill>
          <a:blip r:embed="rId3" r:link="rId4"/>
          <a:stretch>
            <a:fillRect/>
          </a:stretch>
        </p:blipFill>
        <p:spPr>
          <a:xfrm>
            <a:off x="-55245" y="3210560"/>
            <a:ext cx="4732655" cy="3699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5" r:link="rId6"/>
          <a:stretch>
            <a:fillRect/>
          </a:stretch>
        </p:blipFill>
        <p:spPr>
          <a:xfrm>
            <a:off x="7537450" y="0"/>
            <a:ext cx="4801870" cy="4030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4" name="图片 113"/>
          <p:cNvPicPr/>
          <p:nvPr/>
        </p:nvPicPr>
        <p:blipFill>
          <a:blip r:embed="rId7" r:link="rId8"/>
          <a:stretch>
            <a:fillRect/>
          </a:stretch>
        </p:blipFill>
        <p:spPr>
          <a:xfrm>
            <a:off x="3376295" y="3044190"/>
            <a:ext cx="4916170" cy="38138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图片 116"/>
          <p:cNvPicPr/>
          <p:nvPr/>
        </p:nvPicPr>
        <p:blipFill>
          <a:blip r:embed="rId9" r:link="rId10"/>
          <a:stretch>
            <a:fillRect/>
          </a:stretch>
        </p:blipFill>
        <p:spPr>
          <a:xfrm>
            <a:off x="7380605" y="3044190"/>
            <a:ext cx="4811395" cy="381381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189865"/>
            <a:ext cx="3274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经纬网的幕后功勋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9" name="图片 118"/>
          <p:cNvPicPr/>
          <p:nvPr/>
        </p:nvPicPr>
        <p:blipFill>
          <a:blip r:embed="rId1" r:link="rId2"/>
          <a:stretch>
            <a:fillRect/>
          </a:stretch>
        </p:blipFill>
        <p:spPr>
          <a:xfrm>
            <a:off x="6462395" y="3686175"/>
            <a:ext cx="4574540" cy="2910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715" y="1036320"/>
            <a:ext cx="4032250" cy="5454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83225" y="189865"/>
            <a:ext cx="6532880" cy="33229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我国自主研发的北斗卫星导航系统，是全世界第四大卫星导航系统，目前已经在共享单车路径追踪、汽车导航、国际国内精确定位受困人员地理位置等众多灵越发挥重要作用。</a:t>
            </a:r>
            <a:endParaRPr lang="zh-CN" altLang="en-US" sz="28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0" y="14541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让我们一起来认识地球仪吧！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33775" y="667385"/>
            <a:ext cx="4845050" cy="597281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H="1">
            <a:off x="4874260" y="1082675"/>
            <a:ext cx="1717675" cy="3157220"/>
          </a:xfrm>
          <a:prstGeom prst="line">
            <a:avLst/>
          </a:prstGeom>
          <a:ln w="50800" cmpd="sng">
            <a:solidFill>
              <a:srgbClr val="0020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055485" y="145415"/>
            <a:ext cx="4440555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地轴：</a:t>
            </a:r>
            <a:r>
              <a:rPr lang="zh-CN" altLang="en-US" sz="2400"/>
              <a:t>地球的自转轴，地球绕其旋转，是倾斜的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303645" y="1082675"/>
            <a:ext cx="288290" cy="2882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981700" y="986790"/>
            <a:ext cx="1081405" cy="127317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4791075" y="4034790"/>
            <a:ext cx="288290" cy="28829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788670"/>
            <a:ext cx="4318635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北极：</a:t>
            </a:r>
            <a:r>
              <a:rPr lang="zh-CN" altLang="en-US" sz="2400"/>
              <a:t>地轴北端与地球表面的交点。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0" y="3872865"/>
            <a:ext cx="4318635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南极：</a:t>
            </a:r>
            <a:r>
              <a:rPr lang="zh-CN" altLang="en-US" sz="2400"/>
              <a:t>地轴南端与地球表面的交点。</a:t>
            </a:r>
            <a:endParaRPr lang="zh-CN" altLang="en-US"/>
          </a:p>
        </p:txBody>
      </p:sp>
      <p:cxnSp>
        <p:nvCxnSpPr>
          <p:cNvPr id="17" name="直接连接符 16"/>
          <p:cNvCxnSpPr>
            <a:stCxn id="15" idx="3"/>
            <a:endCxn id="12" idx="2"/>
          </p:cNvCxnSpPr>
          <p:nvPr/>
        </p:nvCxnSpPr>
        <p:spPr>
          <a:xfrm flipV="1">
            <a:off x="4318635" y="1226820"/>
            <a:ext cx="1985010" cy="6921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318635" y="4234815"/>
            <a:ext cx="505460" cy="8826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4318635" y="2054860"/>
            <a:ext cx="2755900" cy="1447800"/>
          </a:xfrm>
          <a:custGeom>
            <a:avLst/>
            <a:gdLst>
              <a:gd name="connisteX0" fmla="*/ 0 w 2703830"/>
              <a:gd name="connsiteY0" fmla="*/ 0 h 1482725"/>
              <a:gd name="connisteX1" fmla="*/ 1256030 w 2703830"/>
              <a:gd name="connsiteY1" fmla="*/ 810895 h 1482725"/>
              <a:gd name="connisteX2" fmla="*/ 2703830 w 2703830"/>
              <a:gd name="connsiteY2" fmla="*/ 1482725 h 14827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703830" h="1482725">
                <a:moveTo>
                  <a:pt x="0" y="0"/>
                </a:moveTo>
                <a:cubicBezTo>
                  <a:pt x="222250" y="148590"/>
                  <a:pt x="715010" y="514350"/>
                  <a:pt x="1256030" y="810895"/>
                </a:cubicBezTo>
                <a:cubicBezTo>
                  <a:pt x="1797050" y="1107440"/>
                  <a:pt x="2439670" y="1364615"/>
                  <a:pt x="2703830" y="1482725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574915" y="3238500"/>
            <a:ext cx="4440555" cy="10147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赤道：</a:t>
            </a:r>
            <a:r>
              <a:rPr lang="zh-CN" altLang="en-US" sz="2400"/>
              <a:t>地球表面与南、北两极距离相等的大圆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574915" y="2054860"/>
            <a:ext cx="4617085" cy="553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纬线：</a:t>
            </a:r>
            <a:r>
              <a:rPr lang="zh-CN" altLang="en-US" sz="2400"/>
              <a:t>地球表面与赤道平行的圆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0" y="2109470"/>
            <a:ext cx="3987800" cy="147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经线：</a:t>
            </a:r>
            <a:r>
              <a:rPr lang="zh-CN" altLang="en-US" sz="2400"/>
              <a:t>地球表面连接南、北两极并与纬线垂直相交的半圆。</a:t>
            </a:r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4667250" y="1610360"/>
            <a:ext cx="2468245" cy="1386205"/>
          </a:xfrm>
          <a:custGeom>
            <a:avLst/>
            <a:gdLst>
              <a:gd name="connisteX0" fmla="*/ 0 w 2468245"/>
              <a:gd name="connsiteY0" fmla="*/ 0 h 1386205"/>
              <a:gd name="connisteX1" fmla="*/ 1264285 w 2468245"/>
              <a:gd name="connsiteY1" fmla="*/ 741045 h 1386205"/>
              <a:gd name="connisteX2" fmla="*/ 2468245 w 2468245"/>
              <a:gd name="connsiteY2" fmla="*/ 1386205 h 13862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468245" h="1386205">
                <a:moveTo>
                  <a:pt x="0" y="0"/>
                </a:moveTo>
                <a:cubicBezTo>
                  <a:pt x="228600" y="135255"/>
                  <a:pt x="770890" y="463550"/>
                  <a:pt x="1264285" y="741045"/>
                </a:cubicBezTo>
                <a:cubicBezTo>
                  <a:pt x="1757680" y="1018540"/>
                  <a:pt x="2252980" y="1271905"/>
                  <a:pt x="2468245" y="1386205"/>
                </a:cubicBezTo>
              </a:path>
            </a:pathLst>
          </a:custGeom>
          <a:noFill/>
          <a:ln w="4445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0" name="直接连接符 29"/>
          <p:cNvCxnSpPr>
            <a:endCxn id="27" idx="1"/>
          </p:cNvCxnSpPr>
          <p:nvPr/>
        </p:nvCxnSpPr>
        <p:spPr>
          <a:xfrm flipV="1">
            <a:off x="6692900" y="2331720"/>
            <a:ext cx="882015" cy="44259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多边形 33"/>
          <p:cNvSpPr/>
          <p:nvPr/>
        </p:nvSpPr>
        <p:spPr>
          <a:xfrm>
            <a:off x="4767580" y="1212850"/>
            <a:ext cx="1667510" cy="2978785"/>
          </a:xfrm>
          <a:custGeom>
            <a:avLst/>
            <a:gdLst>
              <a:gd name="connisteX0" fmla="*/ 135195 w 1745984"/>
              <a:gd name="connsiteY0" fmla="*/ 3012989 h 3012989"/>
              <a:gd name="connisteX1" fmla="*/ 13275 w 1745984"/>
              <a:gd name="connsiteY1" fmla="*/ 2698664 h 3012989"/>
              <a:gd name="connisteX2" fmla="*/ 56455 w 1745984"/>
              <a:gd name="connsiteY2" fmla="*/ 2219239 h 3012989"/>
              <a:gd name="connisteX3" fmla="*/ 387925 w 1745984"/>
              <a:gd name="connsiteY3" fmla="*/ 1390564 h 3012989"/>
              <a:gd name="connisteX4" fmla="*/ 998160 w 1745984"/>
              <a:gd name="connsiteY4" fmla="*/ 518709 h 3012989"/>
              <a:gd name="connisteX5" fmla="*/ 1652845 w 1745984"/>
              <a:gd name="connsiteY5" fmla="*/ 56429 h 3012989"/>
              <a:gd name="connisteX6" fmla="*/ 1730950 w 1745984"/>
              <a:gd name="connsiteY6" fmla="*/ 21504 h 301298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1745984" h="3012990">
                <a:moveTo>
                  <a:pt x="135195" y="3012990"/>
                </a:moveTo>
                <a:cubicBezTo>
                  <a:pt x="109795" y="2959650"/>
                  <a:pt x="29150" y="2857415"/>
                  <a:pt x="13275" y="2698665"/>
                </a:cubicBezTo>
                <a:cubicBezTo>
                  <a:pt x="-2600" y="2539915"/>
                  <a:pt x="-18475" y="2480860"/>
                  <a:pt x="56455" y="2219240"/>
                </a:cubicBezTo>
                <a:cubicBezTo>
                  <a:pt x="131385" y="1957620"/>
                  <a:pt x="199330" y="1730925"/>
                  <a:pt x="387925" y="1390565"/>
                </a:cubicBezTo>
                <a:cubicBezTo>
                  <a:pt x="576520" y="1050205"/>
                  <a:pt x="745430" y="785410"/>
                  <a:pt x="998160" y="518710"/>
                </a:cubicBezTo>
                <a:cubicBezTo>
                  <a:pt x="1250890" y="252010"/>
                  <a:pt x="1506160" y="156125"/>
                  <a:pt x="1652845" y="56430"/>
                </a:cubicBezTo>
                <a:cubicBezTo>
                  <a:pt x="1799530" y="-43265"/>
                  <a:pt x="1728410" y="18965"/>
                  <a:pt x="1730950" y="21505"/>
                </a:cubicBezTo>
              </a:path>
            </a:pathLst>
          </a:custGeom>
          <a:noFill/>
          <a:ln w="444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>
            <a:off x="3987800" y="2836545"/>
            <a:ext cx="1036955" cy="3175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6962775" y="3502660"/>
            <a:ext cx="612140" cy="242570"/>
          </a:xfrm>
          <a:prstGeom prst="line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63600" y="5718175"/>
            <a:ext cx="10720070" cy="521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但其实，地轴、经线和纬线是虚拟出来的，在地球上实体并不存在。</a:t>
            </a:r>
            <a:endParaRPr lang="zh-CN" altLang="en-US" sz="280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5" grpId="0" animBg="1"/>
      <p:bldP spid="14" grpId="0" animBg="1"/>
      <p:bldP spid="16" grpId="0" animBg="1"/>
      <p:bldP spid="21" grpId="0" animBg="1"/>
      <p:bldP spid="21" grpId="1" animBg="1"/>
      <p:bldP spid="29" grpId="0" animBg="1"/>
      <p:bldP spid="27" grpId="0" animBg="1"/>
      <p:bldP spid="29" grpId="1" animBg="1"/>
      <p:bldP spid="27" grpId="1" animBg="1"/>
      <p:bldP spid="22" grpId="0" animBg="1"/>
      <p:bldP spid="22" grpId="1" animBg="1"/>
      <p:bldP spid="28" grpId="0" animBg="1"/>
      <p:bldP spid="34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6705" y="813435"/>
            <a:ext cx="4826000" cy="5429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56705" y="0"/>
            <a:ext cx="4617085" cy="553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纬线：</a:t>
            </a:r>
            <a:r>
              <a:rPr lang="zh-CN" altLang="en-US" sz="2400"/>
              <a:t>地球表面与赤道平行的圆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3111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纬线和纬度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0710" y="813435"/>
            <a:ext cx="4914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请找出地球仪上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最长的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纬线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0710" y="4150995"/>
            <a:ext cx="54616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请找出地球仪上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长度相等的</a:t>
            </a:r>
            <a:r>
              <a:rPr lang="zh-CN" altLang="en-US" sz="28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一组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纬线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0710" y="2430780"/>
            <a:ext cx="49149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请找出地球仪上</a:t>
            </a:r>
            <a:r>
              <a:rPr lang="zh-CN" altLang="en-US" sz="28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最短的</a:t>
            </a:r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纬线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688455" y="3878580"/>
            <a:ext cx="4718050" cy="822960"/>
          </a:xfrm>
          <a:custGeom>
            <a:avLst/>
            <a:gdLst>
              <a:gd name="connisteX0" fmla="*/ 0 w 4718050"/>
              <a:gd name="connsiteY0" fmla="*/ 87630 h 822894"/>
              <a:gd name="connisteX1" fmla="*/ 173990 w 4718050"/>
              <a:gd name="connsiteY1" fmla="*/ 235585 h 822894"/>
              <a:gd name="connisteX2" fmla="*/ 584200 w 4718050"/>
              <a:gd name="connsiteY2" fmla="*/ 506095 h 822894"/>
              <a:gd name="connisteX3" fmla="*/ 1177290 w 4718050"/>
              <a:gd name="connsiteY3" fmla="*/ 706755 h 822894"/>
              <a:gd name="connisteX4" fmla="*/ 2232025 w 4718050"/>
              <a:gd name="connsiteY4" fmla="*/ 819785 h 822894"/>
              <a:gd name="connisteX5" fmla="*/ 3078480 w 4718050"/>
              <a:gd name="connsiteY5" fmla="*/ 758825 h 822894"/>
              <a:gd name="connisteX6" fmla="*/ 3880485 w 4718050"/>
              <a:gd name="connsiteY6" fmla="*/ 532130 h 822894"/>
              <a:gd name="connisteX7" fmla="*/ 4456430 w 4718050"/>
              <a:gd name="connsiteY7" fmla="*/ 261620 h 822894"/>
              <a:gd name="connisteX8" fmla="*/ 4718050 w 4718050"/>
              <a:gd name="connsiteY8" fmla="*/ 0 h 82289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18050" h="822894">
                <a:moveTo>
                  <a:pt x="0" y="87630"/>
                </a:moveTo>
                <a:cubicBezTo>
                  <a:pt x="26670" y="111760"/>
                  <a:pt x="57150" y="151765"/>
                  <a:pt x="173990" y="235585"/>
                </a:cubicBezTo>
                <a:cubicBezTo>
                  <a:pt x="290830" y="319405"/>
                  <a:pt x="383540" y="412115"/>
                  <a:pt x="584200" y="506095"/>
                </a:cubicBezTo>
                <a:cubicBezTo>
                  <a:pt x="784860" y="600075"/>
                  <a:pt x="847725" y="643890"/>
                  <a:pt x="1177290" y="706755"/>
                </a:cubicBezTo>
                <a:cubicBezTo>
                  <a:pt x="1506855" y="769620"/>
                  <a:pt x="1851660" y="809625"/>
                  <a:pt x="2232025" y="819785"/>
                </a:cubicBezTo>
                <a:cubicBezTo>
                  <a:pt x="2612390" y="829945"/>
                  <a:pt x="2748915" y="816610"/>
                  <a:pt x="3078480" y="758825"/>
                </a:cubicBezTo>
                <a:cubicBezTo>
                  <a:pt x="3408045" y="701040"/>
                  <a:pt x="3604895" y="631825"/>
                  <a:pt x="3880485" y="532130"/>
                </a:cubicBezTo>
                <a:cubicBezTo>
                  <a:pt x="4156075" y="432435"/>
                  <a:pt x="4288790" y="368300"/>
                  <a:pt x="4456430" y="261620"/>
                </a:cubicBezTo>
                <a:cubicBezTo>
                  <a:pt x="4624070" y="154940"/>
                  <a:pt x="4677410" y="46990"/>
                  <a:pt x="4718050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964930" y="1550670"/>
            <a:ext cx="209550" cy="2273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964930" y="6039485"/>
            <a:ext cx="209550" cy="2273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flipV="1">
            <a:off x="6661785" y="3254251"/>
            <a:ext cx="4735830" cy="729104"/>
          </a:xfrm>
          <a:custGeom>
            <a:avLst/>
            <a:gdLst>
              <a:gd name="connsiteX0" fmla="*/ 0 w 7458"/>
              <a:gd name="connsiteY0" fmla="*/ 0 h 1148"/>
              <a:gd name="connsiteX1" fmla="*/ 322 w 7458"/>
              <a:gd name="connsiteY1" fmla="*/ 304 h 1148"/>
              <a:gd name="connsiteX2" fmla="*/ 986 w 7458"/>
              <a:gd name="connsiteY2" fmla="*/ 693 h 1148"/>
              <a:gd name="connsiteX3" fmla="*/ 1945 w 7458"/>
              <a:gd name="connsiteY3" fmla="*/ 981 h 1148"/>
              <a:gd name="connsiteX4" fmla="*/ 3651 w 7458"/>
              <a:gd name="connsiteY4" fmla="*/ 1144 h 1148"/>
              <a:gd name="connsiteX5" fmla="*/ 5020 w 7458"/>
              <a:gd name="connsiteY5" fmla="*/ 1056 h 1148"/>
              <a:gd name="connsiteX6" fmla="*/ 6317 w 7458"/>
              <a:gd name="connsiteY6" fmla="*/ 730 h 1148"/>
              <a:gd name="connsiteX7" fmla="*/ 7249 w 7458"/>
              <a:gd name="connsiteY7" fmla="*/ 341 h 1148"/>
              <a:gd name="connsiteX8" fmla="*/ 7458 w 7458"/>
              <a:gd name="connsiteY8" fmla="*/ 76 h 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8" h="1148">
                <a:moveTo>
                  <a:pt x="0" y="0"/>
                </a:moveTo>
                <a:cubicBezTo>
                  <a:pt x="43" y="35"/>
                  <a:pt x="133" y="183"/>
                  <a:pt x="322" y="304"/>
                </a:cubicBezTo>
                <a:cubicBezTo>
                  <a:pt x="511" y="424"/>
                  <a:pt x="661" y="557"/>
                  <a:pt x="986" y="693"/>
                </a:cubicBezTo>
                <a:cubicBezTo>
                  <a:pt x="1310" y="828"/>
                  <a:pt x="1412" y="891"/>
                  <a:pt x="1945" y="981"/>
                </a:cubicBezTo>
                <a:cubicBezTo>
                  <a:pt x="2478" y="1071"/>
                  <a:pt x="3036" y="1129"/>
                  <a:pt x="3651" y="1144"/>
                </a:cubicBezTo>
                <a:cubicBezTo>
                  <a:pt x="4266" y="1158"/>
                  <a:pt x="4487" y="1139"/>
                  <a:pt x="5020" y="1056"/>
                </a:cubicBezTo>
                <a:cubicBezTo>
                  <a:pt x="5553" y="973"/>
                  <a:pt x="5872" y="873"/>
                  <a:pt x="6317" y="730"/>
                </a:cubicBezTo>
                <a:cubicBezTo>
                  <a:pt x="6763" y="587"/>
                  <a:pt x="6978" y="494"/>
                  <a:pt x="7249" y="341"/>
                </a:cubicBezTo>
                <a:cubicBezTo>
                  <a:pt x="7520" y="188"/>
                  <a:pt x="7392" y="144"/>
                  <a:pt x="7458" y="76"/>
                </a:cubicBezTo>
              </a:path>
            </a:pathLst>
          </a:custGeom>
          <a:noFill/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6792595" y="3085465"/>
            <a:ext cx="4474210" cy="885258"/>
          </a:xfrm>
          <a:custGeom>
            <a:avLst/>
            <a:gdLst>
              <a:gd name="connsiteX0" fmla="*/ 0 w 7046"/>
              <a:gd name="connsiteY0" fmla="*/ 164 h 1394"/>
              <a:gd name="connsiteX1" fmla="*/ 399 w 7046"/>
              <a:gd name="connsiteY1" fmla="*/ 590 h 1394"/>
              <a:gd name="connsiteX2" fmla="*/ 1154 w 7046"/>
              <a:gd name="connsiteY2" fmla="*/ 1030 h 1394"/>
              <a:gd name="connsiteX3" fmla="*/ 2555 w 7046"/>
              <a:gd name="connsiteY3" fmla="*/ 1359 h 1394"/>
              <a:gd name="connsiteX4" fmla="*/ 4409 w 7046"/>
              <a:gd name="connsiteY4" fmla="*/ 1318 h 1394"/>
              <a:gd name="connsiteX5" fmla="*/ 6016 w 7046"/>
              <a:gd name="connsiteY5" fmla="*/ 906 h 1394"/>
              <a:gd name="connsiteX6" fmla="*/ 6785 w 7046"/>
              <a:gd name="connsiteY6" fmla="*/ 439 h 1394"/>
              <a:gd name="connsiteX7" fmla="*/ 7046 w 7046"/>
              <a:gd name="connsiteY7" fmla="*/ 0 h 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" h="1394">
                <a:moveTo>
                  <a:pt x="0" y="164"/>
                </a:moveTo>
                <a:cubicBezTo>
                  <a:pt x="65" y="240"/>
                  <a:pt x="168" y="417"/>
                  <a:pt x="399" y="590"/>
                </a:cubicBezTo>
                <a:cubicBezTo>
                  <a:pt x="630" y="763"/>
                  <a:pt x="723" y="876"/>
                  <a:pt x="1154" y="1030"/>
                </a:cubicBezTo>
                <a:cubicBezTo>
                  <a:pt x="1585" y="1184"/>
                  <a:pt x="1904" y="1301"/>
                  <a:pt x="2555" y="1359"/>
                </a:cubicBezTo>
                <a:cubicBezTo>
                  <a:pt x="3206" y="1417"/>
                  <a:pt x="3698" y="1403"/>
                  <a:pt x="4409" y="1318"/>
                </a:cubicBezTo>
                <a:cubicBezTo>
                  <a:pt x="5120" y="1233"/>
                  <a:pt x="5541" y="1082"/>
                  <a:pt x="6016" y="906"/>
                </a:cubicBezTo>
                <a:cubicBezTo>
                  <a:pt x="6491" y="730"/>
                  <a:pt x="6598" y="626"/>
                  <a:pt x="6785" y="439"/>
                </a:cubicBezTo>
                <a:cubicBezTo>
                  <a:pt x="6972" y="252"/>
                  <a:pt x="7007" y="78"/>
                  <a:pt x="7046" y="0"/>
                </a:cubicBezTo>
              </a:path>
            </a:pathLst>
          </a:cu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 flipV="1">
            <a:off x="6801485" y="3775084"/>
            <a:ext cx="4447540" cy="801361"/>
          </a:xfrm>
          <a:custGeom>
            <a:avLst/>
            <a:gdLst>
              <a:gd name="connsiteX0" fmla="*/ 0 w 7004"/>
              <a:gd name="connsiteY0" fmla="*/ 0 h 1261"/>
              <a:gd name="connsiteX1" fmla="*/ 448 w 7004"/>
              <a:gd name="connsiteY1" fmla="*/ 521 h 1261"/>
              <a:gd name="connsiteX2" fmla="*/ 1203 w 7004"/>
              <a:gd name="connsiteY2" fmla="*/ 927 h 1261"/>
              <a:gd name="connsiteX3" fmla="*/ 2604 w 7004"/>
              <a:gd name="connsiteY3" fmla="*/ 1230 h 1261"/>
              <a:gd name="connsiteX4" fmla="*/ 4458 w 7004"/>
              <a:gd name="connsiteY4" fmla="*/ 1192 h 1261"/>
              <a:gd name="connsiteX5" fmla="*/ 6065 w 7004"/>
              <a:gd name="connsiteY5" fmla="*/ 813 h 1261"/>
              <a:gd name="connsiteX6" fmla="*/ 6834 w 7004"/>
              <a:gd name="connsiteY6" fmla="*/ 382 h 1261"/>
              <a:gd name="connsiteX7" fmla="*/ 7004 w 7004"/>
              <a:gd name="connsiteY7" fmla="*/ 123 h 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4" h="1262">
                <a:moveTo>
                  <a:pt x="0" y="0"/>
                </a:moveTo>
                <a:cubicBezTo>
                  <a:pt x="65" y="70"/>
                  <a:pt x="217" y="362"/>
                  <a:pt x="448" y="521"/>
                </a:cubicBezTo>
                <a:cubicBezTo>
                  <a:pt x="679" y="681"/>
                  <a:pt x="772" y="785"/>
                  <a:pt x="1203" y="927"/>
                </a:cubicBezTo>
                <a:cubicBezTo>
                  <a:pt x="1634" y="1069"/>
                  <a:pt x="1953" y="1176"/>
                  <a:pt x="2604" y="1230"/>
                </a:cubicBezTo>
                <a:cubicBezTo>
                  <a:pt x="3255" y="1283"/>
                  <a:pt x="3747" y="1270"/>
                  <a:pt x="4458" y="1192"/>
                </a:cubicBezTo>
                <a:cubicBezTo>
                  <a:pt x="5169" y="1114"/>
                  <a:pt x="5590" y="975"/>
                  <a:pt x="6065" y="813"/>
                </a:cubicBezTo>
                <a:cubicBezTo>
                  <a:pt x="6540" y="650"/>
                  <a:pt x="6647" y="555"/>
                  <a:pt x="6834" y="382"/>
                </a:cubicBezTo>
                <a:cubicBezTo>
                  <a:pt x="7021" y="210"/>
                  <a:pt x="6965" y="195"/>
                  <a:pt x="7004" y="123"/>
                </a:cubicBezTo>
              </a:path>
            </a:pathLst>
          </a:custGeom>
          <a:noFill/>
          <a:ln w="28575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6832600" y="4494530"/>
            <a:ext cx="4474210" cy="885258"/>
          </a:xfrm>
          <a:custGeom>
            <a:avLst/>
            <a:gdLst>
              <a:gd name="connsiteX0" fmla="*/ 0 w 7046"/>
              <a:gd name="connsiteY0" fmla="*/ 164 h 1394"/>
              <a:gd name="connsiteX1" fmla="*/ 399 w 7046"/>
              <a:gd name="connsiteY1" fmla="*/ 590 h 1394"/>
              <a:gd name="connsiteX2" fmla="*/ 1154 w 7046"/>
              <a:gd name="connsiteY2" fmla="*/ 1030 h 1394"/>
              <a:gd name="connsiteX3" fmla="*/ 2555 w 7046"/>
              <a:gd name="connsiteY3" fmla="*/ 1359 h 1394"/>
              <a:gd name="connsiteX4" fmla="*/ 4409 w 7046"/>
              <a:gd name="connsiteY4" fmla="*/ 1318 h 1394"/>
              <a:gd name="connsiteX5" fmla="*/ 6016 w 7046"/>
              <a:gd name="connsiteY5" fmla="*/ 906 h 1394"/>
              <a:gd name="connsiteX6" fmla="*/ 6785 w 7046"/>
              <a:gd name="connsiteY6" fmla="*/ 439 h 1394"/>
              <a:gd name="connsiteX7" fmla="*/ 7046 w 7046"/>
              <a:gd name="connsiteY7" fmla="*/ 0 h 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" h="1394">
                <a:moveTo>
                  <a:pt x="0" y="164"/>
                </a:moveTo>
                <a:cubicBezTo>
                  <a:pt x="65" y="240"/>
                  <a:pt x="168" y="417"/>
                  <a:pt x="399" y="590"/>
                </a:cubicBezTo>
                <a:cubicBezTo>
                  <a:pt x="630" y="763"/>
                  <a:pt x="723" y="876"/>
                  <a:pt x="1154" y="1030"/>
                </a:cubicBezTo>
                <a:cubicBezTo>
                  <a:pt x="1585" y="1184"/>
                  <a:pt x="1904" y="1301"/>
                  <a:pt x="2555" y="1359"/>
                </a:cubicBezTo>
                <a:cubicBezTo>
                  <a:pt x="3206" y="1417"/>
                  <a:pt x="3698" y="1403"/>
                  <a:pt x="4409" y="1318"/>
                </a:cubicBezTo>
                <a:cubicBezTo>
                  <a:pt x="5120" y="1233"/>
                  <a:pt x="5541" y="1082"/>
                  <a:pt x="6016" y="906"/>
                </a:cubicBezTo>
                <a:cubicBezTo>
                  <a:pt x="6491" y="730"/>
                  <a:pt x="6598" y="626"/>
                  <a:pt x="6785" y="439"/>
                </a:cubicBezTo>
                <a:cubicBezTo>
                  <a:pt x="6972" y="252"/>
                  <a:pt x="7007" y="78"/>
                  <a:pt x="7046" y="0"/>
                </a:cubicBezTo>
              </a:path>
            </a:pathLst>
          </a:cu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 flipV="1">
            <a:off x="6810375" y="2506213"/>
            <a:ext cx="4482465" cy="635132"/>
          </a:xfrm>
          <a:custGeom>
            <a:avLst/>
            <a:gdLst>
              <a:gd name="connsiteX0" fmla="*/ 0 w 7059"/>
              <a:gd name="connsiteY0" fmla="*/ 0 h 1000"/>
              <a:gd name="connsiteX1" fmla="*/ 399 w 7059"/>
              <a:gd name="connsiteY1" fmla="*/ 347 h 1000"/>
              <a:gd name="connsiteX2" fmla="*/ 1154 w 7059"/>
              <a:gd name="connsiteY2" fmla="*/ 704 h 1000"/>
              <a:gd name="connsiteX3" fmla="*/ 2555 w 7059"/>
              <a:gd name="connsiteY3" fmla="*/ 972 h 1000"/>
              <a:gd name="connsiteX4" fmla="*/ 4409 w 7059"/>
              <a:gd name="connsiteY4" fmla="*/ 938 h 1000"/>
              <a:gd name="connsiteX5" fmla="*/ 6016 w 7059"/>
              <a:gd name="connsiteY5" fmla="*/ 603 h 1000"/>
              <a:gd name="connsiteX6" fmla="*/ 6785 w 7059"/>
              <a:gd name="connsiteY6" fmla="*/ 224 h 1000"/>
              <a:gd name="connsiteX7" fmla="*/ 7059 w 7059"/>
              <a:gd name="connsiteY7" fmla="*/ 2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59" h="1000">
                <a:moveTo>
                  <a:pt x="0" y="0"/>
                </a:moveTo>
                <a:cubicBezTo>
                  <a:pt x="65" y="62"/>
                  <a:pt x="168" y="206"/>
                  <a:pt x="399" y="347"/>
                </a:cubicBezTo>
                <a:cubicBezTo>
                  <a:pt x="630" y="487"/>
                  <a:pt x="723" y="579"/>
                  <a:pt x="1154" y="704"/>
                </a:cubicBezTo>
                <a:cubicBezTo>
                  <a:pt x="1585" y="829"/>
                  <a:pt x="1904" y="924"/>
                  <a:pt x="2555" y="972"/>
                </a:cubicBezTo>
                <a:cubicBezTo>
                  <a:pt x="3206" y="1019"/>
                  <a:pt x="3698" y="1007"/>
                  <a:pt x="4409" y="938"/>
                </a:cubicBezTo>
                <a:cubicBezTo>
                  <a:pt x="5120" y="869"/>
                  <a:pt x="5541" y="746"/>
                  <a:pt x="6016" y="603"/>
                </a:cubicBezTo>
                <a:cubicBezTo>
                  <a:pt x="6491" y="460"/>
                  <a:pt x="6598" y="376"/>
                  <a:pt x="6785" y="224"/>
                </a:cubicBezTo>
                <a:cubicBezTo>
                  <a:pt x="6972" y="72"/>
                  <a:pt x="7020" y="83"/>
                  <a:pt x="7059" y="20"/>
                </a:cubicBezTo>
              </a:path>
            </a:pathLst>
          </a:custGeom>
          <a:noFill/>
          <a:ln w="28575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0" y="6039485"/>
            <a:ext cx="6661785" cy="52197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你能否总结出一些纬线长度上的特点吗？</a:t>
            </a:r>
            <a:endParaRPr lang="zh-CN" altLang="en-US" sz="2800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31" grpId="0" animBg="1"/>
      <p:bldP spid="42" grpId="0" animBg="1"/>
      <p:bldP spid="4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6656705" y="0"/>
            <a:ext cx="4617085" cy="553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纬线：</a:t>
            </a:r>
            <a:r>
              <a:rPr lang="zh-CN" altLang="en-US" sz="2400"/>
              <a:t>地球表面与赤道平行的圆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6705" y="813435"/>
            <a:ext cx="4826000" cy="5429250"/>
          </a:xfrm>
          <a:prstGeom prst="rect">
            <a:avLst/>
          </a:prstGeom>
        </p:spPr>
      </p:pic>
      <p:sp>
        <p:nvSpPr>
          <p:cNvPr id="25" name="任意多边形 24"/>
          <p:cNvSpPr/>
          <p:nvPr/>
        </p:nvSpPr>
        <p:spPr>
          <a:xfrm>
            <a:off x="6688455" y="3878580"/>
            <a:ext cx="4718050" cy="822960"/>
          </a:xfrm>
          <a:custGeom>
            <a:avLst/>
            <a:gdLst>
              <a:gd name="connisteX0" fmla="*/ 0 w 4718050"/>
              <a:gd name="connsiteY0" fmla="*/ 87630 h 822894"/>
              <a:gd name="connisteX1" fmla="*/ 173990 w 4718050"/>
              <a:gd name="connsiteY1" fmla="*/ 235585 h 822894"/>
              <a:gd name="connisteX2" fmla="*/ 584200 w 4718050"/>
              <a:gd name="connsiteY2" fmla="*/ 506095 h 822894"/>
              <a:gd name="connisteX3" fmla="*/ 1177290 w 4718050"/>
              <a:gd name="connsiteY3" fmla="*/ 706755 h 822894"/>
              <a:gd name="connisteX4" fmla="*/ 2232025 w 4718050"/>
              <a:gd name="connsiteY4" fmla="*/ 819785 h 822894"/>
              <a:gd name="connisteX5" fmla="*/ 3078480 w 4718050"/>
              <a:gd name="connsiteY5" fmla="*/ 758825 h 822894"/>
              <a:gd name="connisteX6" fmla="*/ 3880485 w 4718050"/>
              <a:gd name="connsiteY6" fmla="*/ 532130 h 822894"/>
              <a:gd name="connisteX7" fmla="*/ 4456430 w 4718050"/>
              <a:gd name="connsiteY7" fmla="*/ 261620 h 822894"/>
              <a:gd name="connisteX8" fmla="*/ 4718050 w 4718050"/>
              <a:gd name="connsiteY8" fmla="*/ 0 h 82289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718050" h="822894">
                <a:moveTo>
                  <a:pt x="0" y="87630"/>
                </a:moveTo>
                <a:cubicBezTo>
                  <a:pt x="26670" y="111760"/>
                  <a:pt x="57150" y="151765"/>
                  <a:pt x="173990" y="235585"/>
                </a:cubicBezTo>
                <a:cubicBezTo>
                  <a:pt x="290830" y="319405"/>
                  <a:pt x="383540" y="412115"/>
                  <a:pt x="584200" y="506095"/>
                </a:cubicBezTo>
                <a:cubicBezTo>
                  <a:pt x="784860" y="600075"/>
                  <a:pt x="847725" y="643890"/>
                  <a:pt x="1177290" y="706755"/>
                </a:cubicBezTo>
                <a:cubicBezTo>
                  <a:pt x="1506855" y="769620"/>
                  <a:pt x="1851660" y="809625"/>
                  <a:pt x="2232025" y="819785"/>
                </a:cubicBezTo>
                <a:cubicBezTo>
                  <a:pt x="2612390" y="829945"/>
                  <a:pt x="2748915" y="816610"/>
                  <a:pt x="3078480" y="758825"/>
                </a:cubicBezTo>
                <a:cubicBezTo>
                  <a:pt x="3408045" y="701040"/>
                  <a:pt x="3604895" y="631825"/>
                  <a:pt x="3880485" y="532130"/>
                </a:cubicBezTo>
                <a:cubicBezTo>
                  <a:pt x="4156075" y="432435"/>
                  <a:pt x="4288790" y="368300"/>
                  <a:pt x="4456430" y="261620"/>
                </a:cubicBezTo>
                <a:cubicBezTo>
                  <a:pt x="4624070" y="154940"/>
                  <a:pt x="4677410" y="46990"/>
                  <a:pt x="4718050" y="0"/>
                </a:cubicBezTo>
              </a:path>
            </a:pathLst>
          </a:cu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964930" y="1550670"/>
            <a:ext cx="209550" cy="2273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8964930" y="6015355"/>
            <a:ext cx="209550" cy="227330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flipV="1">
            <a:off x="6661785" y="3254375"/>
            <a:ext cx="4735830" cy="728980"/>
          </a:xfrm>
          <a:custGeom>
            <a:avLst/>
            <a:gdLst>
              <a:gd name="connsiteX0" fmla="*/ 0 w 7458"/>
              <a:gd name="connsiteY0" fmla="*/ 0 h 1148"/>
              <a:gd name="connsiteX1" fmla="*/ 322 w 7458"/>
              <a:gd name="connsiteY1" fmla="*/ 304 h 1148"/>
              <a:gd name="connsiteX2" fmla="*/ 986 w 7458"/>
              <a:gd name="connsiteY2" fmla="*/ 693 h 1148"/>
              <a:gd name="connsiteX3" fmla="*/ 1945 w 7458"/>
              <a:gd name="connsiteY3" fmla="*/ 981 h 1148"/>
              <a:gd name="connsiteX4" fmla="*/ 3651 w 7458"/>
              <a:gd name="connsiteY4" fmla="*/ 1144 h 1148"/>
              <a:gd name="connsiteX5" fmla="*/ 5020 w 7458"/>
              <a:gd name="connsiteY5" fmla="*/ 1056 h 1148"/>
              <a:gd name="connsiteX6" fmla="*/ 6317 w 7458"/>
              <a:gd name="connsiteY6" fmla="*/ 730 h 1148"/>
              <a:gd name="connsiteX7" fmla="*/ 7249 w 7458"/>
              <a:gd name="connsiteY7" fmla="*/ 341 h 1148"/>
              <a:gd name="connsiteX8" fmla="*/ 7458 w 7458"/>
              <a:gd name="connsiteY8" fmla="*/ 76 h 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58" h="1148">
                <a:moveTo>
                  <a:pt x="0" y="0"/>
                </a:moveTo>
                <a:cubicBezTo>
                  <a:pt x="43" y="35"/>
                  <a:pt x="133" y="183"/>
                  <a:pt x="322" y="304"/>
                </a:cubicBezTo>
                <a:cubicBezTo>
                  <a:pt x="511" y="424"/>
                  <a:pt x="661" y="557"/>
                  <a:pt x="986" y="693"/>
                </a:cubicBezTo>
                <a:cubicBezTo>
                  <a:pt x="1310" y="828"/>
                  <a:pt x="1412" y="891"/>
                  <a:pt x="1945" y="981"/>
                </a:cubicBezTo>
                <a:cubicBezTo>
                  <a:pt x="2478" y="1071"/>
                  <a:pt x="3036" y="1129"/>
                  <a:pt x="3651" y="1144"/>
                </a:cubicBezTo>
                <a:cubicBezTo>
                  <a:pt x="4266" y="1158"/>
                  <a:pt x="4487" y="1139"/>
                  <a:pt x="5020" y="1056"/>
                </a:cubicBezTo>
                <a:cubicBezTo>
                  <a:pt x="5553" y="973"/>
                  <a:pt x="5872" y="873"/>
                  <a:pt x="6317" y="730"/>
                </a:cubicBezTo>
                <a:cubicBezTo>
                  <a:pt x="6763" y="587"/>
                  <a:pt x="6978" y="494"/>
                  <a:pt x="7249" y="341"/>
                </a:cubicBezTo>
                <a:cubicBezTo>
                  <a:pt x="7520" y="188"/>
                  <a:pt x="7392" y="144"/>
                  <a:pt x="7458" y="76"/>
                </a:cubicBezTo>
              </a:path>
            </a:pathLst>
          </a:custGeom>
          <a:noFill/>
          <a:ln w="28575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6792595" y="3085465"/>
            <a:ext cx="4474210" cy="885190"/>
          </a:xfrm>
          <a:custGeom>
            <a:avLst/>
            <a:gdLst>
              <a:gd name="connsiteX0" fmla="*/ 0 w 7046"/>
              <a:gd name="connsiteY0" fmla="*/ 164 h 1394"/>
              <a:gd name="connsiteX1" fmla="*/ 399 w 7046"/>
              <a:gd name="connsiteY1" fmla="*/ 590 h 1394"/>
              <a:gd name="connsiteX2" fmla="*/ 1154 w 7046"/>
              <a:gd name="connsiteY2" fmla="*/ 1030 h 1394"/>
              <a:gd name="connsiteX3" fmla="*/ 2555 w 7046"/>
              <a:gd name="connsiteY3" fmla="*/ 1359 h 1394"/>
              <a:gd name="connsiteX4" fmla="*/ 4409 w 7046"/>
              <a:gd name="connsiteY4" fmla="*/ 1318 h 1394"/>
              <a:gd name="connsiteX5" fmla="*/ 6016 w 7046"/>
              <a:gd name="connsiteY5" fmla="*/ 906 h 1394"/>
              <a:gd name="connsiteX6" fmla="*/ 6785 w 7046"/>
              <a:gd name="connsiteY6" fmla="*/ 439 h 1394"/>
              <a:gd name="connsiteX7" fmla="*/ 7046 w 7046"/>
              <a:gd name="connsiteY7" fmla="*/ 0 h 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" h="1394">
                <a:moveTo>
                  <a:pt x="0" y="164"/>
                </a:moveTo>
                <a:cubicBezTo>
                  <a:pt x="65" y="240"/>
                  <a:pt x="168" y="417"/>
                  <a:pt x="399" y="590"/>
                </a:cubicBezTo>
                <a:cubicBezTo>
                  <a:pt x="630" y="763"/>
                  <a:pt x="723" y="876"/>
                  <a:pt x="1154" y="1030"/>
                </a:cubicBezTo>
                <a:cubicBezTo>
                  <a:pt x="1585" y="1184"/>
                  <a:pt x="1904" y="1301"/>
                  <a:pt x="2555" y="1359"/>
                </a:cubicBezTo>
                <a:cubicBezTo>
                  <a:pt x="3206" y="1417"/>
                  <a:pt x="3698" y="1403"/>
                  <a:pt x="4409" y="1318"/>
                </a:cubicBezTo>
                <a:cubicBezTo>
                  <a:pt x="5120" y="1233"/>
                  <a:pt x="5541" y="1082"/>
                  <a:pt x="6016" y="906"/>
                </a:cubicBezTo>
                <a:cubicBezTo>
                  <a:pt x="6491" y="730"/>
                  <a:pt x="6598" y="626"/>
                  <a:pt x="6785" y="439"/>
                </a:cubicBezTo>
                <a:cubicBezTo>
                  <a:pt x="6972" y="252"/>
                  <a:pt x="7007" y="78"/>
                  <a:pt x="7046" y="0"/>
                </a:cubicBezTo>
              </a:path>
            </a:pathLst>
          </a:cu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 flipV="1">
            <a:off x="6801485" y="3775075"/>
            <a:ext cx="4447540" cy="801370"/>
          </a:xfrm>
          <a:custGeom>
            <a:avLst/>
            <a:gdLst>
              <a:gd name="connsiteX0" fmla="*/ 0 w 7004"/>
              <a:gd name="connsiteY0" fmla="*/ 0 h 1261"/>
              <a:gd name="connsiteX1" fmla="*/ 448 w 7004"/>
              <a:gd name="connsiteY1" fmla="*/ 521 h 1261"/>
              <a:gd name="connsiteX2" fmla="*/ 1203 w 7004"/>
              <a:gd name="connsiteY2" fmla="*/ 927 h 1261"/>
              <a:gd name="connsiteX3" fmla="*/ 2604 w 7004"/>
              <a:gd name="connsiteY3" fmla="*/ 1230 h 1261"/>
              <a:gd name="connsiteX4" fmla="*/ 4458 w 7004"/>
              <a:gd name="connsiteY4" fmla="*/ 1192 h 1261"/>
              <a:gd name="connsiteX5" fmla="*/ 6065 w 7004"/>
              <a:gd name="connsiteY5" fmla="*/ 813 h 1261"/>
              <a:gd name="connsiteX6" fmla="*/ 6834 w 7004"/>
              <a:gd name="connsiteY6" fmla="*/ 382 h 1261"/>
              <a:gd name="connsiteX7" fmla="*/ 7004 w 7004"/>
              <a:gd name="connsiteY7" fmla="*/ 123 h 1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4" h="1262">
                <a:moveTo>
                  <a:pt x="0" y="0"/>
                </a:moveTo>
                <a:cubicBezTo>
                  <a:pt x="65" y="70"/>
                  <a:pt x="217" y="362"/>
                  <a:pt x="448" y="521"/>
                </a:cubicBezTo>
                <a:cubicBezTo>
                  <a:pt x="679" y="681"/>
                  <a:pt x="772" y="785"/>
                  <a:pt x="1203" y="927"/>
                </a:cubicBezTo>
                <a:cubicBezTo>
                  <a:pt x="1634" y="1069"/>
                  <a:pt x="1953" y="1176"/>
                  <a:pt x="2604" y="1230"/>
                </a:cubicBezTo>
                <a:cubicBezTo>
                  <a:pt x="3255" y="1283"/>
                  <a:pt x="3747" y="1270"/>
                  <a:pt x="4458" y="1192"/>
                </a:cubicBezTo>
                <a:cubicBezTo>
                  <a:pt x="5169" y="1114"/>
                  <a:pt x="5590" y="975"/>
                  <a:pt x="6065" y="813"/>
                </a:cubicBezTo>
                <a:cubicBezTo>
                  <a:pt x="6540" y="650"/>
                  <a:pt x="6647" y="555"/>
                  <a:pt x="6834" y="382"/>
                </a:cubicBezTo>
                <a:cubicBezTo>
                  <a:pt x="7021" y="210"/>
                  <a:pt x="6965" y="195"/>
                  <a:pt x="7004" y="123"/>
                </a:cubicBezTo>
              </a:path>
            </a:pathLst>
          </a:custGeom>
          <a:noFill/>
          <a:ln w="28575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6832600" y="4494530"/>
            <a:ext cx="4474210" cy="885190"/>
          </a:xfrm>
          <a:custGeom>
            <a:avLst/>
            <a:gdLst>
              <a:gd name="connsiteX0" fmla="*/ 0 w 7046"/>
              <a:gd name="connsiteY0" fmla="*/ 164 h 1394"/>
              <a:gd name="connsiteX1" fmla="*/ 399 w 7046"/>
              <a:gd name="connsiteY1" fmla="*/ 590 h 1394"/>
              <a:gd name="connsiteX2" fmla="*/ 1154 w 7046"/>
              <a:gd name="connsiteY2" fmla="*/ 1030 h 1394"/>
              <a:gd name="connsiteX3" fmla="*/ 2555 w 7046"/>
              <a:gd name="connsiteY3" fmla="*/ 1359 h 1394"/>
              <a:gd name="connsiteX4" fmla="*/ 4409 w 7046"/>
              <a:gd name="connsiteY4" fmla="*/ 1318 h 1394"/>
              <a:gd name="connsiteX5" fmla="*/ 6016 w 7046"/>
              <a:gd name="connsiteY5" fmla="*/ 906 h 1394"/>
              <a:gd name="connsiteX6" fmla="*/ 6785 w 7046"/>
              <a:gd name="connsiteY6" fmla="*/ 439 h 1394"/>
              <a:gd name="connsiteX7" fmla="*/ 7046 w 7046"/>
              <a:gd name="connsiteY7" fmla="*/ 0 h 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46" h="1394">
                <a:moveTo>
                  <a:pt x="0" y="164"/>
                </a:moveTo>
                <a:cubicBezTo>
                  <a:pt x="65" y="240"/>
                  <a:pt x="168" y="417"/>
                  <a:pt x="399" y="590"/>
                </a:cubicBezTo>
                <a:cubicBezTo>
                  <a:pt x="630" y="763"/>
                  <a:pt x="723" y="876"/>
                  <a:pt x="1154" y="1030"/>
                </a:cubicBezTo>
                <a:cubicBezTo>
                  <a:pt x="1585" y="1184"/>
                  <a:pt x="1904" y="1301"/>
                  <a:pt x="2555" y="1359"/>
                </a:cubicBezTo>
                <a:cubicBezTo>
                  <a:pt x="3206" y="1417"/>
                  <a:pt x="3698" y="1403"/>
                  <a:pt x="4409" y="1318"/>
                </a:cubicBezTo>
                <a:cubicBezTo>
                  <a:pt x="5120" y="1233"/>
                  <a:pt x="5541" y="1082"/>
                  <a:pt x="6016" y="906"/>
                </a:cubicBezTo>
                <a:cubicBezTo>
                  <a:pt x="6491" y="730"/>
                  <a:pt x="6598" y="626"/>
                  <a:pt x="6785" y="439"/>
                </a:cubicBezTo>
                <a:cubicBezTo>
                  <a:pt x="6972" y="252"/>
                  <a:pt x="7007" y="78"/>
                  <a:pt x="7046" y="0"/>
                </a:cubicBezTo>
              </a:path>
            </a:pathLst>
          </a:custGeom>
          <a:noFill/>
          <a:ln w="50800" cmpd="sng">
            <a:solidFill>
              <a:schemeClr val="accent4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 flipV="1">
            <a:off x="6810375" y="2506345"/>
            <a:ext cx="4482465" cy="635000"/>
          </a:xfrm>
          <a:custGeom>
            <a:avLst/>
            <a:gdLst>
              <a:gd name="connsiteX0" fmla="*/ 0 w 7059"/>
              <a:gd name="connsiteY0" fmla="*/ 0 h 1000"/>
              <a:gd name="connsiteX1" fmla="*/ 399 w 7059"/>
              <a:gd name="connsiteY1" fmla="*/ 347 h 1000"/>
              <a:gd name="connsiteX2" fmla="*/ 1154 w 7059"/>
              <a:gd name="connsiteY2" fmla="*/ 704 h 1000"/>
              <a:gd name="connsiteX3" fmla="*/ 2555 w 7059"/>
              <a:gd name="connsiteY3" fmla="*/ 972 h 1000"/>
              <a:gd name="connsiteX4" fmla="*/ 4409 w 7059"/>
              <a:gd name="connsiteY4" fmla="*/ 938 h 1000"/>
              <a:gd name="connsiteX5" fmla="*/ 6016 w 7059"/>
              <a:gd name="connsiteY5" fmla="*/ 603 h 1000"/>
              <a:gd name="connsiteX6" fmla="*/ 6785 w 7059"/>
              <a:gd name="connsiteY6" fmla="*/ 224 h 1000"/>
              <a:gd name="connsiteX7" fmla="*/ 7059 w 7059"/>
              <a:gd name="connsiteY7" fmla="*/ 20 h 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59" h="1000">
                <a:moveTo>
                  <a:pt x="0" y="0"/>
                </a:moveTo>
                <a:cubicBezTo>
                  <a:pt x="65" y="62"/>
                  <a:pt x="168" y="206"/>
                  <a:pt x="399" y="347"/>
                </a:cubicBezTo>
                <a:cubicBezTo>
                  <a:pt x="630" y="487"/>
                  <a:pt x="723" y="579"/>
                  <a:pt x="1154" y="704"/>
                </a:cubicBezTo>
                <a:cubicBezTo>
                  <a:pt x="1585" y="829"/>
                  <a:pt x="1904" y="924"/>
                  <a:pt x="2555" y="972"/>
                </a:cubicBezTo>
                <a:cubicBezTo>
                  <a:pt x="3206" y="1019"/>
                  <a:pt x="3698" y="1007"/>
                  <a:pt x="4409" y="938"/>
                </a:cubicBezTo>
                <a:cubicBezTo>
                  <a:pt x="5120" y="869"/>
                  <a:pt x="5541" y="746"/>
                  <a:pt x="6016" y="603"/>
                </a:cubicBezTo>
                <a:cubicBezTo>
                  <a:pt x="6491" y="460"/>
                  <a:pt x="6598" y="376"/>
                  <a:pt x="6785" y="224"/>
                </a:cubicBezTo>
                <a:cubicBezTo>
                  <a:pt x="6972" y="72"/>
                  <a:pt x="7020" y="83"/>
                  <a:pt x="7059" y="20"/>
                </a:cubicBezTo>
              </a:path>
            </a:pathLst>
          </a:custGeom>
          <a:noFill/>
          <a:ln w="28575" cmpd="sng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左箭头 3"/>
          <p:cNvSpPr/>
          <p:nvPr/>
        </p:nvSpPr>
        <p:spPr>
          <a:xfrm>
            <a:off x="8188325" y="2861945"/>
            <a:ext cx="662940" cy="392430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8188325" y="3775075"/>
            <a:ext cx="662940" cy="392430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左箭头 10"/>
          <p:cNvSpPr/>
          <p:nvPr/>
        </p:nvSpPr>
        <p:spPr>
          <a:xfrm>
            <a:off x="8188325" y="4494530"/>
            <a:ext cx="662940" cy="392430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左箭头 11"/>
          <p:cNvSpPr/>
          <p:nvPr/>
        </p:nvSpPr>
        <p:spPr>
          <a:xfrm>
            <a:off x="8188325" y="5210175"/>
            <a:ext cx="662940" cy="392430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左箭头 12"/>
          <p:cNvSpPr/>
          <p:nvPr/>
        </p:nvSpPr>
        <p:spPr>
          <a:xfrm flipH="1">
            <a:off x="9174480" y="2861945"/>
            <a:ext cx="635635" cy="392430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左箭头 13"/>
          <p:cNvSpPr/>
          <p:nvPr/>
        </p:nvSpPr>
        <p:spPr>
          <a:xfrm flipH="1">
            <a:off x="9174480" y="3775075"/>
            <a:ext cx="635635" cy="392430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 flipH="1">
            <a:off x="9174480" y="4494530"/>
            <a:ext cx="635635" cy="392430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左箭头 15"/>
          <p:cNvSpPr/>
          <p:nvPr/>
        </p:nvSpPr>
        <p:spPr>
          <a:xfrm flipH="1">
            <a:off x="9174480" y="5213985"/>
            <a:ext cx="635635" cy="392430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/>
          <p:nvPr>
            <p:custDataLst>
              <p:tags r:id="rId2"/>
            </p:custDataLst>
          </p:nvPr>
        </p:nvGraphicFramePr>
        <p:xfrm>
          <a:off x="154940" y="680085"/>
          <a:ext cx="6414135" cy="587692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13205"/>
                <a:gridCol w="4900930"/>
              </a:tblGrid>
              <a:tr h="640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性质</a:t>
                      </a:r>
                      <a:endParaRPr lang="zh-CN" altLang="en-US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特点</a:t>
                      </a:r>
                      <a:endParaRPr lang="zh-CN" altLang="en-US" sz="2800"/>
                    </a:p>
                  </a:txBody>
                  <a:tcPr anchor="ctr" anchorCtr="0"/>
                </a:tc>
              </a:tr>
              <a:tr h="8375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形状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圆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36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空间特征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微软雅黑" panose="020B0503020204020204" charset="-122"/>
                          <a:ea typeface="微软雅黑" panose="020B0503020204020204" charset="-122"/>
                        </a:rPr>
                        <a:t>与赤道平行</a:t>
                      </a: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18872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长度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342900" indent="-342900" algn="l" fontAlgn="auto">
                        <a:lnSpc>
                          <a:spcPct val="120000"/>
                        </a:lnSpc>
                        <a:buFont typeface="Wingdings" panose="05000000000000000000" charset="0"/>
                        <a:buChar char="l"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369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数量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  <a:tr h="83756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latin typeface="微软雅黑" panose="020B0503020204020204" charset="-122"/>
                          <a:ea typeface="微软雅黑" panose="020B0503020204020204" charset="-122"/>
                        </a:rPr>
                        <a:t>指示方向</a:t>
                      </a:r>
                      <a:endParaRPr lang="zh-CN" altLang="en-US" sz="2400" b="1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9387840" y="5706745"/>
            <a:ext cx="1570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东（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East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27875" y="5706745"/>
            <a:ext cx="15703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西（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West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5875"/>
            <a:ext cx="51568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纬线和纬度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纬线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89735" y="3023235"/>
            <a:ext cx="4879340" cy="18637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从赤道向两极递减；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赤道处最长、南北两极处最短；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 algn="l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2400">
                <a:solidFill>
                  <a:schemeClr val="dk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距离赤道相等的两条纬线长度相等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453130" y="504317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无数条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3300730" y="589915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东西方向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" grpId="0" animBg="1"/>
      <p:bldP spid="42" grpId="0" animBg="1"/>
      <p:bldP spid="45" grpId="0" animBg="1"/>
      <p:bldP spid="44" grpId="0" animBg="1"/>
      <p:bldP spid="43" grpId="0" animBg="1"/>
      <p:bldP spid="31" grpId="0" animBg="1"/>
      <p:bldP spid="26" grpId="0" animBg="1"/>
      <p:bldP spid="6" grpId="0"/>
      <p:bldP spid="6" grpId="1"/>
      <p:bldP spid="8" grpId="0"/>
      <p:bldP spid="4" grpId="0" animBg="1"/>
      <p:bldP spid="13" grpId="0" animBg="1"/>
      <p:bldP spid="10" grpId="0" animBg="1"/>
      <p:bldP spid="14" grpId="0" animBg="1"/>
      <p:bldP spid="11" grpId="0" animBg="1"/>
      <p:bldP spid="15" grpId="0" animBg="1"/>
      <p:bldP spid="12" grpId="0" animBg="1"/>
      <p:bldP spid="16" grpId="0" animBg="1"/>
      <p:bldP spid="9" grpId="0"/>
      <p:bldP spid="9" grpId="1"/>
      <p:bldP spid="20" grpId="0"/>
      <p:bldP spid="19" grpId="0"/>
      <p:bldP spid="20" grpId="1"/>
      <p:bldP spid="19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41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7741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COMBINE_RELATE_SLIDE_ID" val="background20176915_1"/>
  <p:tag name="KSO_WM_TEMPLATE_SUBCATEGORY" val="0"/>
  <p:tag name="KSO_WM_TEMPLATE_THUMBS_INDEX" val="1、4、5、6、12、13、18、24、28、29、"/>
  <p:tag name="KSO_WM_TAG_VERSION" val="1.0"/>
  <p:tag name="KSO_WM_BEAUTIFY_FLAG" val="#wm#"/>
  <p:tag name="KSO_WM_TEMPLATE_CATEGORY" val="custom"/>
  <p:tag name="KSO_WM_TEMPLATE_INDEX" val="20177411"/>
  <p:tag name="KSO_WM_TEMPLATE_MASTER_TYPE" val="0"/>
  <p:tag name="KSO_WM_TEMPLATE_COLOR_TYPE" val="0"/>
</p:tagLst>
</file>

<file path=ppt/tags/tag133.xml><?xml version="1.0" encoding="utf-8"?>
<p:tagLst xmlns:p="http://schemas.openxmlformats.org/presentationml/2006/main">
  <p:tag name="KSO_WM_TEMPLATE_CATEGORY" val="custom"/>
  <p:tag name="KSO_WM_TEMPLATE_INDEX" val="20177411"/>
</p:tagLst>
</file>

<file path=ppt/tags/tag134.xml><?xml version="1.0" encoding="utf-8"?>
<p:tagLst xmlns:p="http://schemas.openxmlformats.org/presentationml/2006/main">
  <p:tag name="KSO_WM_TEMPLATE_CATEGORY" val="custom"/>
  <p:tag name="KSO_WM_TEMPLATE_INDEX" val="20177411"/>
</p:tagLst>
</file>

<file path=ppt/tags/tag135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42.xml><?xml version="1.0" encoding="utf-8"?>
<p:tagLst xmlns:p="http://schemas.openxmlformats.org/presentationml/2006/main">
  <p:tag name="KSO_WM_UNIT_TABLE_BEAUTIFY" val="smartTable{a103a6a8-d30d-46ae-b029-f1ab0cd65053}"/>
  <p:tag name="TABLE_ENDDRAG_ORIGIN_RECT" val="505*462"/>
  <p:tag name="TABLE_ENDDRAG_RECT" val="10*77*505*462"/>
  <p:tag name="TABLE_EMPHASIZE_COLOR" val="6522322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47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51.xml><?xml version="1.0" encoding="utf-8"?>
<p:tagLst xmlns:p="http://schemas.openxmlformats.org/presentationml/2006/main">
  <p:tag name="KSO_WM_UNIT_TABLE_BEAUTIFY" val="smartTable{a103a6a8-d30d-46ae-b029-f1ab0cd65053}"/>
  <p:tag name="TABLE_ENDDRAG_ORIGIN_RECT" val="505*462"/>
  <p:tag name="TABLE_ENDDRAG_RECT" val="10*77*505*462"/>
  <p:tag name="TABLE_EMPHASIZE_COLOR" val="6522322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53.xml><?xml version="1.0" encoding="utf-8"?>
<p:tagLst xmlns:p="http://schemas.openxmlformats.org/presentationml/2006/main">
  <p:tag name="KSO_WM_UNIT_TABLE_BEAUTIFY" val="smartTable{a103a6a8-d30d-46ae-b029-f1ab0cd65053}"/>
  <p:tag name="TABLE_ENDDRAG_ORIGIN_RECT" val="472*342"/>
  <p:tag name="TABLE_ENDDRAG_RECT" val="9*126*472*342"/>
  <p:tag name="TABLE_EMPHASIZE_COLOR" val="6522322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57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59.xml><?xml version="1.0" encoding="utf-8"?>
<p:tagLst xmlns:p="http://schemas.openxmlformats.org/presentationml/2006/main">
  <p:tag name="KSO_WM_UNIT_TABLE_BEAUTIFY" val="smartTable{1ecefb9d-9241-47b7-9bb5-6a48589ebff1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ABLE_BEAUTIFY" val="smartTable{1ecefb9d-9241-47b7-9bb5-6a48589ebff1}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62.xml><?xml version="1.0" encoding="utf-8"?>
<p:tagLst xmlns:p="http://schemas.openxmlformats.org/presentationml/2006/main">
  <p:tag name="KSO_WM_UNIT_TABLE_BEAUTIFY" val="smartTable{1ecefb9d-9241-47b7-9bb5-6a48589ebff1}"/>
</p:tagLst>
</file>

<file path=ppt/tags/tag163.xml><?xml version="1.0" encoding="utf-8"?>
<p:tagLst xmlns:p="http://schemas.openxmlformats.org/presentationml/2006/main">
  <p:tag name="KSO_WM_UNIT_TABLE_BEAUTIFY" val="smartTable{1ecefb9d-9241-47b7-9bb5-6a48589ebff1}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65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68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69.xml><?xml version="1.0" encoding="utf-8"?>
<p:tagLst xmlns:p="http://schemas.openxmlformats.org/presentationml/2006/main">
  <p:tag name="KSO_WM_UNIT_TABLE_BEAUTIFY" val="smartTable{a103a6a8-d30d-46ae-b029-f1ab0cd65053}"/>
  <p:tag name="TABLE_ENDDRAG_ORIGIN_RECT" val="505*462"/>
  <p:tag name="TABLE_ENDDRAG_RECT" val="10*77*505*462"/>
  <p:tag name="TABLE_EMPHASIZE_COLOR" val="652232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72.xml><?xml version="1.0" encoding="utf-8"?>
<p:tagLst xmlns:p="http://schemas.openxmlformats.org/presentationml/2006/main">
  <p:tag name="KSO_WM_UNIT_TABLE_BEAUTIFY" val="smartTable{c6383092-769d-4ba7-b95d-4a81f69da5fb}"/>
  <p:tag name="TABLE_ENDDRAG_ORIGIN_RECT" val="857*282"/>
  <p:tag name="TABLE_ENDDRAG_RECT" val="59*149*857*282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7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79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81.xml><?xml version="1.0" encoding="utf-8"?>
<p:tagLst xmlns:p="http://schemas.openxmlformats.org/presentationml/2006/main">
  <p:tag name="KSO_WM_UNIT_TABLE_BEAUTIFY" val="smartTable{6607bd8a-eb0a-47f7-a00b-96c1f52badab}"/>
  <p:tag name="TABLE_ENDDRAG_ORIGIN_RECT" val="552*318"/>
  <p:tag name="TABLE_ENDDRAG_RECT" val="146*117*552*318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83.xml><?xml version="1.0" encoding="utf-8"?>
<p:tagLst xmlns:p="http://schemas.openxmlformats.org/presentationml/2006/main">
  <p:tag name="KSO_WM_UNIT_TABLE_BEAUTIFY" val="smartTable{6607bd8a-eb0a-47f7-a00b-96c1f52badab}"/>
  <p:tag name="TABLE_ENDDRAG_ORIGIN_RECT" val="814*261"/>
  <p:tag name="TABLE_ENDDRAG_RECT" val="27*105*814*261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85.xml><?xml version="1.0" encoding="utf-8"?>
<p:tagLst xmlns:p="http://schemas.openxmlformats.org/presentationml/2006/main">
  <p:tag name="KSO_WM_UNIT_TABLE_BEAUTIFY" val="smartTable{6607bd8a-eb0a-47f7-a00b-96c1f52badab}"/>
  <p:tag name="TABLE_ENDDRAG_ORIGIN_RECT" val="814*261"/>
  <p:tag name="TABLE_ENDDRAG_RECT" val="27*105*814*261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87.xml><?xml version="1.0" encoding="utf-8"?>
<p:tagLst xmlns:p="http://schemas.openxmlformats.org/presentationml/2006/main">
  <p:tag name="KSO_WM_UNIT_TABLE_BEAUTIFY" val="smartTable{6607bd8a-eb0a-47f7-a00b-96c1f52badab}"/>
  <p:tag name="TABLE_ENDDRAG_ORIGIN_RECT" val="642*46"/>
  <p:tag name="TABLE_ENDDRAG_RECT" val="288*42*643*46"/>
</p:tagLst>
</file>

<file path=ppt/tags/tag188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ABLE_BEAUTIFY" val="smartTable{6607bd8a-eb0a-47f7-a00b-96c1f52badab}"/>
  <p:tag name="TABLE_ENDDRAG_ORIGIN_RECT" val="814*261"/>
  <p:tag name="TABLE_ENDDRAG_RECT" val="27*105*814*261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93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96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198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02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04.xml><?xml version="1.0" encoding="utf-8"?>
<p:tagLst xmlns:p="http://schemas.openxmlformats.org/presentationml/2006/main">
  <p:tag name="KSO_WM_UNIT_PLACING_PICTURE_USER_VIEWPORT" val="{&quot;height&quot;:10160,&quot;width&quot;:17060}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06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07.xml><?xml version="1.0" encoding="utf-8"?>
<p:tagLst xmlns:p="http://schemas.openxmlformats.org/presentationml/2006/main">
  <p:tag name="KSO_WM_UNIT_TABLE_BEAUTIFY" val="smartTable{6607bd8a-eb0a-47f7-a00b-96c1f52badab}"/>
  <p:tag name="TABLE_ENDDRAG_ORIGIN_RECT" val="795*294"/>
  <p:tag name="TABLE_ENDDRAG_RECT" val="133*98*795*294"/>
</p:tagLst>
</file>

<file path=ppt/tags/tag208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ABLE_BEAUTIFY" val="smartTable{24fcc961-ba88-4a0e-b928-fe125bad0716}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12.xml><?xml version="1.0" encoding="utf-8"?>
<p:tagLst xmlns:p="http://schemas.openxmlformats.org/presentationml/2006/main">
  <p:tag name="KSO_WM_UNIT_TABLE_BEAUTIFY" val="smartTable{24fcc961-ba88-4a0e-b928-fe125bad0716}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14.xml><?xml version="1.0" encoding="utf-8"?>
<p:tagLst xmlns:p="http://schemas.openxmlformats.org/presentationml/2006/main">
  <p:tag name="KSO_WM_UNIT_TABLE_BEAUTIFY" val="smartTable{24fcc961-ba88-4a0e-b928-fe125bad0716}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16.xml><?xml version="1.0" encoding="utf-8"?>
<p:tagLst xmlns:p="http://schemas.openxmlformats.org/presentationml/2006/main">
  <p:tag name="KSO_WM_UNIT_TABLE_BEAUTIFY" val="smartTable{24fcc961-ba88-4a0e-b928-fe125bad0716}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21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22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23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24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25.xml><?xml version="1.0" encoding="utf-8"?>
<p:tagLst xmlns:p="http://schemas.openxmlformats.org/presentationml/2006/main">
  <p:tag name="KSO_WM_BEAUTIFY_FLAG" val="#wm#"/>
  <p:tag name="KSO_WM_TEMPLATE_CATEGORY" val="custom"/>
  <p:tag name="KSO_WM_TEMPLATE_INDEX" val="20177411"/>
</p:tagLst>
</file>

<file path=ppt/tags/tag226.xml><?xml version="1.0" encoding="utf-8"?>
<p:tagLst xmlns:p="http://schemas.openxmlformats.org/presentationml/2006/main">
  <p:tag name="COMMONDATA" val="eyJoZGlkIjoiNjZiZjBjN2YyM2Q3YWZkOGVjZTIzYzdkYTU5OGViNmI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​​">
  <a:themeElements>
    <a:clrScheme name="20177411">
      <a:dk1>
        <a:srgbClr val="333333"/>
      </a:dk1>
      <a:lt1>
        <a:sysClr val="window" lastClr="FFFFFF"/>
      </a:lt1>
      <a:dk2>
        <a:srgbClr val="E6E5E3"/>
      </a:dk2>
      <a:lt2>
        <a:srgbClr val="F8F7F7"/>
      </a:lt2>
      <a:accent1>
        <a:srgbClr val="364036"/>
      </a:accent1>
      <a:accent2>
        <a:srgbClr val="6E836E"/>
      </a:accent2>
      <a:accent3>
        <a:srgbClr val="C3AF6D"/>
      </a:accent3>
      <a:accent4>
        <a:srgbClr val="EDB064"/>
      </a:accent4>
      <a:accent5>
        <a:srgbClr val="EC8552"/>
      </a:accent5>
      <a:accent6>
        <a:srgbClr val="EB5A40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6622</Words>
  <Application>WPS 演示</Application>
  <PresentationFormat>宽屏</PresentationFormat>
  <Paragraphs>1355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6" baseType="lpstr">
      <vt:lpstr>Arial</vt:lpstr>
      <vt:lpstr>宋体</vt:lpstr>
      <vt:lpstr>Wingdings</vt:lpstr>
      <vt:lpstr>微软雅黑</vt:lpstr>
      <vt:lpstr>Wingdings</vt:lpstr>
      <vt:lpstr>黑体</vt:lpstr>
      <vt:lpstr>华文隶书</vt:lpstr>
      <vt:lpstr>华文楷体</vt:lpstr>
      <vt:lpstr>Arial Unicode MS</vt:lpstr>
      <vt:lpstr>Calibri</vt:lpstr>
      <vt:lpstr>Times New Roman</vt:lpstr>
      <vt:lpstr>华文中宋</vt:lpstr>
      <vt:lpstr>1_Office 主题​​</vt:lpstr>
      <vt:lpstr>PowerPoint 演示文稿</vt:lpstr>
      <vt:lpstr>地图上的经纬网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deng</dc:creator>
  <cp:lastModifiedBy>邓启帆</cp:lastModifiedBy>
  <cp:revision>97</cp:revision>
  <dcterms:created xsi:type="dcterms:W3CDTF">2021-08-27T05:24:00Z</dcterms:created>
  <dcterms:modified xsi:type="dcterms:W3CDTF">2022-08-04T07:48:29Z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A42C05630A9E4684AB643C2CFE9C0EF8</vt:lpwstr>
  </property>
  <property fmtid="{D5CDD505-2E9C-101B-9397-08002B2CF9AE}" pid="3" name="KSOProductBuildVer">
    <vt:lpwstr>2052-11.1.0.11875</vt:lpwstr>
  </property>
</Properties>
</file>